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57" r:id="rId4"/>
    <p:sldId id="258" r:id="rId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1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97F87D-2F50-0D4C-9172-50686509C9DE}" v="1" dt="2023-09-22T07:20:10.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6327"/>
  </p:normalViewPr>
  <p:slideViewPr>
    <p:cSldViewPr snapToGrid="0">
      <p:cViewPr varScale="1">
        <p:scale>
          <a:sx n="109" d="100"/>
          <a:sy n="109" d="100"/>
        </p:scale>
        <p:origin x="966"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2.xml"/><Relationship Id="rId10"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699B4CA-AB6D-4C91-7BAD-CEE7874EA58F}"/>
              </a:ext>
            </a:extLst>
          </p:cNvPr>
          <p:cNvSpPr>
            <a:spLocks noGrp="1"/>
          </p:cNvSpPr>
          <p:nvPr>
            <p:ph type="ctrTitle"/>
          </p:nvPr>
        </p:nvSpPr>
        <p:spPr>
          <a:xfrm>
            <a:off x="1524000" y="1122363"/>
            <a:ext cx="9144000" cy="2387600"/>
          </a:xfrm>
        </p:spPr>
        <p:txBody>
          <a:bodyPr anchor="b"/>
          <a:lstStyle>
            <a:lvl1pPr algn="ctr">
              <a:defRPr sz="6000"/>
            </a:lvl1pPr>
          </a:lstStyle>
          <a:p>
            <a:r>
              <a:rPr lang="nb-NO" dirty="0"/>
              <a:t>Klikk for å redigere tittelstil</a:t>
            </a:r>
          </a:p>
        </p:txBody>
      </p:sp>
      <p:sp>
        <p:nvSpPr>
          <p:cNvPr id="3" name="Undertittel 2">
            <a:extLst>
              <a:ext uri="{FF2B5EF4-FFF2-40B4-BE49-F238E27FC236}">
                <a16:creationId xmlns:a16="http://schemas.microsoft.com/office/drawing/2014/main" id="{99A0CCE7-0930-1AF6-31C8-5D52A4DD9D09}"/>
              </a:ext>
            </a:extLst>
          </p:cNvPr>
          <p:cNvSpPr>
            <a:spLocks noGrp="1"/>
          </p:cNvSpPr>
          <p:nvPr>
            <p:ph type="subTitle" idx="1"/>
          </p:nvPr>
        </p:nvSpPr>
        <p:spPr>
          <a:xfrm>
            <a:off x="1524000" y="3602038"/>
            <a:ext cx="9144000" cy="1655762"/>
          </a:xfrm>
        </p:spPr>
        <p:txBody>
          <a:bodyPr>
            <a:normAutofit/>
          </a:bodyPr>
          <a:lstStyle>
            <a:lvl1pPr marL="0" indent="0" algn="ctr">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4" name="Plassholder for dato 3">
            <a:extLst>
              <a:ext uri="{FF2B5EF4-FFF2-40B4-BE49-F238E27FC236}">
                <a16:creationId xmlns:a16="http://schemas.microsoft.com/office/drawing/2014/main" id="{2BBED35E-769B-A82C-97B7-186642946225}"/>
              </a:ext>
            </a:extLst>
          </p:cNvPr>
          <p:cNvSpPr>
            <a:spLocks noGrp="1"/>
          </p:cNvSpPr>
          <p:nvPr>
            <p:ph type="dt" sz="half" idx="10"/>
          </p:nvPr>
        </p:nvSpPr>
        <p:spPr>
          <a:xfrm>
            <a:off x="292100" y="243004"/>
            <a:ext cx="2743200" cy="365125"/>
          </a:xfrm>
        </p:spPr>
        <p:txBody>
          <a:bodyPr/>
          <a:lstStyle/>
          <a:p>
            <a:fld id="{B6896381-BAF3-0D4C-A2DC-408E8339508D}" type="datetimeFigureOut">
              <a:rPr lang="nb-NO" smtClean="0"/>
              <a:t>01.05.2024</a:t>
            </a:fld>
            <a:endParaRPr lang="nb-NO"/>
          </a:p>
        </p:txBody>
      </p:sp>
      <p:sp>
        <p:nvSpPr>
          <p:cNvPr id="5" name="Plassholder for bunntekst 4">
            <a:extLst>
              <a:ext uri="{FF2B5EF4-FFF2-40B4-BE49-F238E27FC236}">
                <a16:creationId xmlns:a16="http://schemas.microsoft.com/office/drawing/2014/main" id="{C8634D1F-A066-2C17-8AC4-29188FC385F5}"/>
              </a:ext>
            </a:extLst>
          </p:cNvPr>
          <p:cNvSpPr>
            <a:spLocks noGrp="1"/>
          </p:cNvSpPr>
          <p:nvPr>
            <p:ph type="ftr" sz="quarter" idx="11"/>
          </p:nvPr>
        </p:nvSpPr>
        <p:spPr>
          <a:xfrm>
            <a:off x="838200" y="6356350"/>
            <a:ext cx="2743199" cy="365125"/>
          </a:xfrm>
        </p:spPr>
        <p:txBody>
          <a:bodyPr/>
          <a:lstStyle/>
          <a:p>
            <a:endParaRPr lang="nb-NO" dirty="0"/>
          </a:p>
        </p:txBody>
      </p:sp>
      <p:sp>
        <p:nvSpPr>
          <p:cNvPr id="6" name="Plassholder for lysbildenummer 5">
            <a:extLst>
              <a:ext uri="{FF2B5EF4-FFF2-40B4-BE49-F238E27FC236}">
                <a16:creationId xmlns:a16="http://schemas.microsoft.com/office/drawing/2014/main" id="{5C7A9776-F04D-149F-1F21-FFBCC247377F}"/>
              </a:ext>
            </a:extLst>
          </p:cNvPr>
          <p:cNvSpPr>
            <a:spLocks noGrp="1"/>
          </p:cNvSpPr>
          <p:nvPr>
            <p:ph type="sldNum" sz="quarter" idx="12"/>
          </p:nvPr>
        </p:nvSpPr>
        <p:spPr/>
        <p:txBody>
          <a:bodyPr/>
          <a:lstStyle/>
          <a:p>
            <a:fld id="{01FDAB07-C7C9-5046-9119-8FEEBF5D8E14}" type="slidenum">
              <a:rPr lang="nb-NO" smtClean="0"/>
              <a:t>‹#›</a:t>
            </a:fld>
            <a:endParaRPr lang="nb-NO"/>
          </a:p>
        </p:txBody>
      </p:sp>
      <p:pic>
        <p:nvPicPr>
          <p:cNvPr id="15" name="Bilde 14">
            <a:extLst>
              <a:ext uri="{FF2B5EF4-FFF2-40B4-BE49-F238E27FC236}">
                <a16:creationId xmlns:a16="http://schemas.microsoft.com/office/drawing/2014/main" id="{31E15F59-15BC-9935-4858-C8E266F494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164772" y="6242281"/>
            <a:ext cx="1862455" cy="296631"/>
          </a:xfrm>
          <a:prstGeom prst="rect">
            <a:avLst/>
          </a:prstGeom>
        </p:spPr>
      </p:pic>
      <p:pic>
        <p:nvPicPr>
          <p:cNvPr id="11" name="Bilde 10">
            <a:extLst>
              <a:ext uri="{FF2B5EF4-FFF2-40B4-BE49-F238E27FC236}">
                <a16:creationId xmlns:a16="http://schemas.microsoft.com/office/drawing/2014/main" id="{EE9A1195-B729-CF95-6F05-650CF6F3A262}"/>
              </a:ext>
            </a:extLst>
          </p:cNvPr>
          <p:cNvPicPr>
            <a:picLocks noChangeAspect="1"/>
          </p:cNvPicPr>
          <p:nvPr userDrawn="1"/>
        </p:nvPicPr>
        <p:blipFill>
          <a:blip r:embed="rId3">
            <a:alphaModFix amt="10000"/>
          </a:blip>
          <a:stretch>
            <a:fillRect/>
          </a:stretch>
        </p:blipFill>
        <p:spPr>
          <a:xfrm>
            <a:off x="-1309013" y="-56920"/>
            <a:ext cx="21055008" cy="7018336"/>
          </a:xfrm>
          <a:prstGeom prst="rect">
            <a:avLst/>
          </a:prstGeom>
        </p:spPr>
      </p:pic>
    </p:spTree>
    <p:extLst>
      <p:ext uri="{BB962C8B-B14F-4D97-AF65-F5344CB8AC3E}">
        <p14:creationId xmlns:p14="http://schemas.microsoft.com/office/powerpoint/2010/main" val="5012489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FBB89AF7-CF91-4A53-F9B1-A59D9E359AED}"/>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3" name="Plassholder for bunntekst 2">
            <a:extLst>
              <a:ext uri="{FF2B5EF4-FFF2-40B4-BE49-F238E27FC236}">
                <a16:creationId xmlns:a16="http://schemas.microsoft.com/office/drawing/2014/main" id="{C992D722-D9D9-F146-E374-C6BCABBF4FE9}"/>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E4B9657-5359-0A85-F75D-EC0DC4EDC860}"/>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2073982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111C84-9C69-B5A6-6E1E-F8FCF3FD4158}"/>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00C88150-5697-A6D6-D2D3-BAB768174F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61659F7-47BB-11FF-D30D-F95D0FF4F0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E4FAD11-ABF7-4219-9BB6-CD4CA27C3714}"/>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6" name="Plassholder for bunntekst 5">
            <a:extLst>
              <a:ext uri="{FF2B5EF4-FFF2-40B4-BE49-F238E27FC236}">
                <a16:creationId xmlns:a16="http://schemas.microsoft.com/office/drawing/2014/main" id="{755B9EA8-465E-1F6A-9D7A-F97291D592C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33A91E9-4E0F-B291-7F16-CD647D59EC59}"/>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58082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870AB3-DFFA-44D8-967D-C40BB9362319}"/>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6166CF9-549A-ED57-5C22-B30C0751A5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1D483A8B-E98A-DF54-715F-CBDE9E0119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EEFAF6E-587A-9ADF-B31E-25F12B140A6F}"/>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6" name="Plassholder for bunntekst 5">
            <a:extLst>
              <a:ext uri="{FF2B5EF4-FFF2-40B4-BE49-F238E27FC236}">
                <a16:creationId xmlns:a16="http://schemas.microsoft.com/office/drawing/2014/main" id="{58DD1DCC-C01A-16AE-8978-CF9554FD812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F0777791-4786-4E1F-D389-C63F6899BBA4}"/>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3773817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F22310F-3B0E-7749-DB53-BBE16C4D9A09}"/>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319F7463-5EB5-9762-B0EC-B630B56D93B8}"/>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87FC630-A206-DD36-3F15-00A9683876A2}"/>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5" name="Plassholder for bunntekst 4">
            <a:extLst>
              <a:ext uri="{FF2B5EF4-FFF2-40B4-BE49-F238E27FC236}">
                <a16:creationId xmlns:a16="http://schemas.microsoft.com/office/drawing/2014/main" id="{439F0FCD-7925-181D-A6D7-7A81123E236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73CA8FD-251B-22A6-8BEC-D6689E3510E5}"/>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4231418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BE0B625C-20E9-272C-69BC-4AB95FCCF63E}"/>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8A783916-25D2-056E-0221-61B1569B9DE7}"/>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A94EA52-94E2-53BA-8AD6-6C292C8F254F}"/>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5" name="Plassholder for bunntekst 4">
            <a:extLst>
              <a:ext uri="{FF2B5EF4-FFF2-40B4-BE49-F238E27FC236}">
                <a16:creationId xmlns:a16="http://schemas.microsoft.com/office/drawing/2014/main" id="{D98DFCA1-2158-B090-86B7-6CE914889E9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AD04F97-2B65-F0AA-83A9-DDD6E9051217}"/>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153047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tellysbilde">
    <p:bg>
      <p:bgRef idx="1001">
        <a:schemeClr val="bg1"/>
      </p:bgRef>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699B4CA-AB6D-4C91-7BAD-CEE7874EA58F}"/>
              </a:ext>
            </a:extLst>
          </p:cNvPr>
          <p:cNvSpPr>
            <a:spLocks noGrp="1"/>
          </p:cNvSpPr>
          <p:nvPr>
            <p:ph type="ctrTitle"/>
          </p:nvPr>
        </p:nvSpPr>
        <p:spPr>
          <a:xfrm>
            <a:off x="1524000" y="1122363"/>
            <a:ext cx="9144000" cy="2387600"/>
          </a:xfrm>
        </p:spPr>
        <p:txBody>
          <a:bodyPr anchor="b"/>
          <a:lstStyle>
            <a:lvl1pPr algn="ctr">
              <a:defRPr sz="6000"/>
            </a:lvl1pPr>
          </a:lstStyle>
          <a:p>
            <a:r>
              <a:rPr lang="nb-NO" dirty="0"/>
              <a:t>Klikk for å redigere tittelstil</a:t>
            </a:r>
          </a:p>
        </p:txBody>
      </p:sp>
      <p:sp>
        <p:nvSpPr>
          <p:cNvPr id="3" name="Undertittel 2">
            <a:extLst>
              <a:ext uri="{FF2B5EF4-FFF2-40B4-BE49-F238E27FC236}">
                <a16:creationId xmlns:a16="http://schemas.microsoft.com/office/drawing/2014/main" id="{99A0CCE7-0930-1AF6-31C8-5D52A4DD9D09}"/>
              </a:ext>
            </a:extLst>
          </p:cNvPr>
          <p:cNvSpPr>
            <a:spLocks noGrp="1"/>
          </p:cNvSpPr>
          <p:nvPr>
            <p:ph type="subTitle" idx="1"/>
          </p:nvPr>
        </p:nvSpPr>
        <p:spPr>
          <a:xfrm>
            <a:off x="1524000" y="3602038"/>
            <a:ext cx="9144000" cy="1655762"/>
          </a:xfrm>
        </p:spPr>
        <p:txBody>
          <a:bodyPr>
            <a:normAutofit/>
          </a:bodyPr>
          <a:lstStyle>
            <a:lvl1pPr marL="0" indent="0" algn="ctr">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
        <p:nvSpPr>
          <p:cNvPr id="4" name="Plassholder for dato 3">
            <a:extLst>
              <a:ext uri="{FF2B5EF4-FFF2-40B4-BE49-F238E27FC236}">
                <a16:creationId xmlns:a16="http://schemas.microsoft.com/office/drawing/2014/main" id="{2BBED35E-769B-A82C-97B7-186642946225}"/>
              </a:ext>
            </a:extLst>
          </p:cNvPr>
          <p:cNvSpPr>
            <a:spLocks noGrp="1"/>
          </p:cNvSpPr>
          <p:nvPr>
            <p:ph type="dt" sz="half" idx="10"/>
          </p:nvPr>
        </p:nvSpPr>
        <p:spPr>
          <a:xfrm>
            <a:off x="292100" y="243004"/>
            <a:ext cx="2743200" cy="365125"/>
          </a:xfrm>
        </p:spPr>
        <p:txBody>
          <a:bodyPr/>
          <a:lstStyle/>
          <a:p>
            <a:fld id="{B6896381-BAF3-0D4C-A2DC-408E8339508D}" type="datetimeFigureOut">
              <a:rPr lang="nb-NO" smtClean="0"/>
              <a:t>01.05.2024</a:t>
            </a:fld>
            <a:endParaRPr lang="nb-NO"/>
          </a:p>
        </p:txBody>
      </p:sp>
      <p:sp>
        <p:nvSpPr>
          <p:cNvPr id="5" name="Plassholder for bunntekst 4">
            <a:extLst>
              <a:ext uri="{FF2B5EF4-FFF2-40B4-BE49-F238E27FC236}">
                <a16:creationId xmlns:a16="http://schemas.microsoft.com/office/drawing/2014/main" id="{C8634D1F-A066-2C17-8AC4-29188FC385F5}"/>
              </a:ext>
            </a:extLst>
          </p:cNvPr>
          <p:cNvSpPr>
            <a:spLocks noGrp="1"/>
          </p:cNvSpPr>
          <p:nvPr>
            <p:ph type="ftr" sz="quarter" idx="11"/>
          </p:nvPr>
        </p:nvSpPr>
        <p:spPr>
          <a:xfrm>
            <a:off x="838200" y="6356350"/>
            <a:ext cx="2743199" cy="365125"/>
          </a:xfrm>
        </p:spPr>
        <p:txBody>
          <a:bodyPr/>
          <a:lstStyle/>
          <a:p>
            <a:endParaRPr lang="nb-NO" dirty="0"/>
          </a:p>
        </p:txBody>
      </p:sp>
      <p:sp>
        <p:nvSpPr>
          <p:cNvPr id="6" name="Plassholder for lysbildenummer 5">
            <a:extLst>
              <a:ext uri="{FF2B5EF4-FFF2-40B4-BE49-F238E27FC236}">
                <a16:creationId xmlns:a16="http://schemas.microsoft.com/office/drawing/2014/main" id="{5C7A9776-F04D-149F-1F21-FFBCC247377F}"/>
              </a:ext>
            </a:extLst>
          </p:cNvPr>
          <p:cNvSpPr>
            <a:spLocks noGrp="1"/>
          </p:cNvSpPr>
          <p:nvPr>
            <p:ph type="sldNum" sz="quarter" idx="12"/>
          </p:nvPr>
        </p:nvSpPr>
        <p:spPr/>
        <p:txBody>
          <a:bodyPr/>
          <a:lstStyle/>
          <a:p>
            <a:fld id="{01FDAB07-C7C9-5046-9119-8FEEBF5D8E14}" type="slidenum">
              <a:rPr lang="nb-NO" smtClean="0"/>
              <a:t>‹#›</a:t>
            </a:fld>
            <a:endParaRPr lang="nb-NO"/>
          </a:p>
        </p:txBody>
      </p:sp>
      <p:pic>
        <p:nvPicPr>
          <p:cNvPr id="10" name="Bilde 9">
            <a:extLst>
              <a:ext uri="{FF2B5EF4-FFF2-40B4-BE49-F238E27FC236}">
                <a16:creationId xmlns:a16="http://schemas.microsoft.com/office/drawing/2014/main" id="{41B6FDE8-F631-E448-7F77-B200B6C49FC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164772" y="6244559"/>
            <a:ext cx="1862455" cy="294353"/>
          </a:xfrm>
          <a:prstGeom prst="rect">
            <a:avLst/>
          </a:prstGeom>
        </p:spPr>
      </p:pic>
      <p:pic>
        <p:nvPicPr>
          <p:cNvPr id="9" name="Bilde 8">
            <a:extLst>
              <a:ext uri="{FF2B5EF4-FFF2-40B4-BE49-F238E27FC236}">
                <a16:creationId xmlns:a16="http://schemas.microsoft.com/office/drawing/2014/main" id="{D8AE757D-4132-D6AB-FD2B-C5BD9B48DCBC}"/>
              </a:ext>
            </a:extLst>
          </p:cNvPr>
          <p:cNvPicPr>
            <a:picLocks noChangeAspect="1"/>
          </p:cNvPicPr>
          <p:nvPr userDrawn="1"/>
        </p:nvPicPr>
        <p:blipFill>
          <a:blip r:embed="rId3">
            <a:alphaModFix amt="5000"/>
          </a:blip>
          <a:stretch>
            <a:fillRect/>
          </a:stretch>
        </p:blipFill>
        <p:spPr>
          <a:xfrm>
            <a:off x="-1309014" y="-69567"/>
            <a:ext cx="21055009" cy="6997133"/>
          </a:xfrm>
          <a:prstGeom prst="rect">
            <a:avLst/>
          </a:prstGeom>
        </p:spPr>
      </p:pic>
    </p:spTree>
    <p:extLst>
      <p:ext uri="{BB962C8B-B14F-4D97-AF65-F5344CB8AC3E}">
        <p14:creationId xmlns:p14="http://schemas.microsoft.com/office/powerpoint/2010/main" val="22527895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22AB88D-68AA-BDCE-8AC4-49736C571EC7}"/>
              </a:ext>
            </a:extLst>
          </p:cNvPr>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a:extLst>
              <a:ext uri="{FF2B5EF4-FFF2-40B4-BE49-F238E27FC236}">
                <a16:creationId xmlns:a16="http://schemas.microsoft.com/office/drawing/2014/main" id="{9898EC57-D8DB-03AB-A378-A4EDC0E36092}"/>
              </a:ext>
            </a:extLst>
          </p:cNvPr>
          <p:cNvSpPr>
            <a:spLocks noGrp="1"/>
          </p:cNvSpPr>
          <p:nvPr>
            <p:ph idx="1"/>
          </p:nvPr>
        </p:nvSpPr>
        <p:spPr/>
        <p:txBody>
          <a:bodyPr>
            <a:normAutofit/>
          </a:bodyPr>
          <a:lstStyle>
            <a:lvl1pPr>
              <a:defRPr sz="2000"/>
            </a:lvl1pPr>
            <a:lvl2pPr>
              <a:defRPr sz="1800"/>
            </a:lvl2pPr>
            <a:lvl3pPr>
              <a:defRPr sz="1600"/>
            </a:lvl3pPr>
            <a:lvl4pPr>
              <a:defRPr sz="1400"/>
            </a:lvl4pPr>
            <a:lvl5pPr>
              <a:defRPr sz="1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bunntekst 4">
            <a:extLst>
              <a:ext uri="{FF2B5EF4-FFF2-40B4-BE49-F238E27FC236}">
                <a16:creationId xmlns:a16="http://schemas.microsoft.com/office/drawing/2014/main" id="{C0F84DFA-5F87-E027-D912-FAEF4DEDF71E}"/>
              </a:ext>
            </a:extLst>
          </p:cNvPr>
          <p:cNvSpPr>
            <a:spLocks noGrp="1"/>
          </p:cNvSpPr>
          <p:nvPr>
            <p:ph type="ftr" sz="quarter" idx="11"/>
          </p:nvPr>
        </p:nvSpPr>
        <p:spPr>
          <a:xfrm>
            <a:off x="838200" y="6356350"/>
            <a:ext cx="2738828" cy="365125"/>
          </a:xfrm>
        </p:spPr>
        <p:txBody>
          <a:bodyPr/>
          <a:lstStyle/>
          <a:p>
            <a:endParaRPr lang="nb-NO" dirty="0"/>
          </a:p>
        </p:txBody>
      </p:sp>
      <p:sp>
        <p:nvSpPr>
          <p:cNvPr id="6" name="Plassholder for lysbildenummer 5">
            <a:extLst>
              <a:ext uri="{FF2B5EF4-FFF2-40B4-BE49-F238E27FC236}">
                <a16:creationId xmlns:a16="http://schemas.microsoft.com/office/drawing/2014/main" id="{45CCCB23-4335-8B54-2169-5CD18AA8136C}"/>
              </a:ext>
            </a:extLst>
          </p:cNvPr>
          <p:cNvSpPr>
            <a:spLocks noGrp="1"/>
          </p:cNvSpPr>
          <p:nvPr>
            <p:ph type="sldNum" sz="quarter" idx="12"/>
          </p:nvPr>
        </p:nvSpPr>
        <p:spPr/>
        <p:txBody>
          <a:bodyPr/>
          <a:lstStyle/>
          <a:p>
            <a:fld id="{01FDAB07-C7C9-5046-9119-8FEEBF5D8E14}" type="slidenum">
              <a:rPr lang="nb-NO" smtClean="0"/>
              <a:t>‹#›</a:t>
            </a:fld>
            <a:endParaRPr lang="nb-NO"/>
          </a:p>
        </p:txBody>
      </p:sp>
      <p:cxnSp>
        <p:nvCxnSpPr>
          <p:cNvPr id="8" name="Rett linje 7">
            <a:extLst>
              <a:ext uri="{FF2B5EF4-FFF2-40B4-BE49-F238E27FC236}">
                <a16:creationId xmlns:a16="http://schemas.microsoft.com/office/drawing/2014/main" id="{9873EB3F-94BE-1683-491C-6770FA523455}"/>
              </a:ext>
            </a:extLst>
          </p:cNvPr>
          <p:cNvCxnSpPr>
            <a:cxnSpLocks/>
          </p:cNvCxnSpPr>
          <p:nvPr userDrawn="1"/>
        </p:nvCxnSpPr>
        <p:spPr>
          <a:xfrm>
            <a:off x="0" y="1433093"/>
            <a:ext cx="2540431" cy="6135"/>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4" name="Bilde 3">
            <a:extLst>
              <a:ext uri="{FF2B5EF4-FFF2-40B4-BE49-F238E27FC236}">
                <a16:creationId xmlns:a16="http://schemas.microsoft.com/office/drawing/2014/main" id="{F8FEB4DE-7B37-A5EF-4F83-7C34295329D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668592" y="219152"/>
            <a:ext cx="260566" cy="296924"/>
          </a:xfrm>
          <a:prstGeom prst="rect">
            <a:avLst/>
          </a:prstGeom>
        </p:spPr>
      </p:pic>
    </p:spTree>
    <p:extLst>
      <p:ext uri="{BB962C8B-B14F-4D97-AF65-F5344CB8AC3E}">
        <p14:creationId xmlns:p14="http://schemas.microsoft.com/office/powerpoint/2010/main" val="72981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tel og innhold">
    <p:spTree>
      <p:nvGrpSpPr>
        <p:cNvPr id="1" name=""/>
        <p:cNvGrpSpPr/>
        <p:nvPr/>
      </p:nvGrpSpPr>
      <p:grpSpPr>
        <a:xfrm>
          <a:off x="0" y="0"/>
          <a:ext cx="0" cy="0"/>
          <a:chOff x="0" y="0"/>
          <a:chExt cx="0" cy="0"/>
        </a:xfrm>
      </p:grpSpPr>
      <p:sp>
        <p:nvSpPr>
          <p:cNvPr id="12" name="Femkant 11">
            <a:extLst>
              <a:ext uri="{FF2B5EF4-FFF2-40B4-BE49-F238E27FC236}">
                <a16:creationId xmlns:a16="http://schemas.microsoft.com/office/drawing/2014/main" id="{9B664605-6538-5AFC-F0B7-1521EDD0665A}"/>
              </a:ext>
            </a:extLst>
          </p:cNvPr>
          <p:cNvSpPr/>
          <p:nvPr userDrawn="1"/>
        </p:nvSpPr>
        <p:spPr>
          <a:xfrm>
            <a:off x="6906782" y="-56920"/>
            <a:ext cx="5749856" cy="6961416"/>
          </a:xfrm>
          <a:custGeom>
            <a:avLst/>
            <a:gdLst>
              <a:gd name="connsiteX0" fmla="*/ 6 w 5857103"/>
              <a:gd name="connsiteY0" fmla="*/ 2652555 h 6944497"/>
              <a:gd name="connsiteX1" fmla="*/ 2928552 w 5857103"/>
              <a:gd name="connsiteY1" fmla="*/ 0 h 6944497"/>
              <a:gd name="connsiteX2" fmla="*/ 5857097 w 5857103"/>
              <a:gd name="connsiteY2" fmla="*/ 2652555 h 6944497"/>
              <a:gd name="connsiteX3" fmla="*/ 4738492 w 5857103"/>
              <a:gd name="connsiteY3" fmla="*/ 6944479 h 6944497"/>
              <a:gd name="connsiteX4" fmla="*/ 1118611 w 5857103"/>
              <a:gd name="connsiteY4" fmla="*/ 6944479 h 6944497"/>
              <a:gd name="connsiteX5" fmla="*/ 6 w 5857103"/>
              <a:gd name="connsiteY5" fmla="*/ 2652555 h 6944497"/>
              <a:gd name="connsiteX0" fmla="*/ 0 w 5857091"/>
              <a:gd name="connsiteY0" fmla="*/ 2623527 h 6915451"/>
              <a:gd name="connsiteX1" fmla="*/ 3247860 w 5857091"/>
              <a:gd name="connsiteY1" fmla="*/ 0 h 6915451"/>
              <a:gd name="connsiteX2" fmla="*/ 5857091 w 5857091"/>
              <a:gd name="connsiteY2" fmla="*/ 2623527 h 6915451"/>
              <a:gd name="connsiteX3" fmla="*/ 4738486 w 5857091"/>
              <a:gd name="connsiteY3" fmla="*/ 6915451 h 6915451"/>
              <a:gd name="connsiteX4" fmla="*/ 1118605 w 5857091"/>
              <a:gd name="connsiteY4" fmla="*/ 6915451 h 6915451"/>
              <a:gd name="connsiteX5" fmla="*/ 0 w 5857091"/>
              <a:gd name="connsiteY5" fmla="*/ 2623527 h 6915451"/>
              <a:gd name="connsiteX0" fmla="*/ 0 w 5465205"/>
              <a:gd name="connsiteY0" fmla="*/ 0 h 6962553"/>
              <a:gd name="connsiteX1" fmla="*/ 2855974 w 5465205"/>
              <a:gd name="connsiteY1" fmla="*/ 47102 h 6962553"/>
              <a:gd name="connsiteX2" fmla="*/ 5465205 w 5465205"/>
              <a:gd name="connsiteY2" fmla="*/ 2670629 h 6962553"/>
              <a:gd name="connsiteX3" fmla="*/ 4346600 w 5465205"/>
              <a:gd name="connsiteY3" fmla="*/ 6962553 h 6962553"/>
              <a:gd name="connsiteX4" fmla="*/ 726719 w 5465205"/>
              <a:gd name="connsiteY4" fmla="*/ 6962553 h 6962553"/>
              <a:gd name="connsiteX5" fmla="*/ 0 w 5465205"/>
              <a:gd name="connsiteY5" fmla="*/ 0 h 6962553"/>
              <a:gd name="connsiteX0" fmla="*/ 579567 w 6044772"/>
              <a:gd name="connsiteY0" fmla="*/ 0 h 6962553"/>
              <a:gd name="connsiteX1" fmla="*/ 3435541 w 6044772"/>
              <a:gd name="connsiteY1" fmla="*/ 47102 h 6962553"/>
              <a:gd name="connsiteX2" fmla="*/ 6044772 w 6044772"/>
              <a:gd name="connsiteY2" fmla="*/ 2670629 h 6962553"/>
              <a:gd name="connsiteX3" fmla="*/ 4926167 w 6044772"/>
              <a:gd name="connsiteY3" fmla="*/ 6962553 h 6962553"/>
              <a:gd name="connsiteX4" fmla="*/ 0 w 6044772"/>
              <a:gd name="connsiteY4" fmla="*/ 1824496 h 6962553"/>
              <a:gd name="connsiteX5" fmla="*/ 579567 w 6044772"/>
              <a:gd name="connsiteY5" fmla="*/ 0 h 6962553"/>
              <a:gd name="connsiteX0" fmla="*/ 579567 w 6044772"/>
              <a:gd name="connsiteY0" fmla="*/ 0 h 6904495"/>
              <a:gd name="connsiteX1" fmla="*/ 3435541 w 6044772"/>
              <a:gd name="connsiteY1" fmla="*/ 47102 h 6904495"/>
              <a:gd name="connsiteX2" fmla="*/ 6044772 w 6044772"/>
              <a:gd name="connsiteY2" fmla="*/ 2670629 h 6904495"/>
              <a:gd name="connsiteX3" fmla="*/ 1762053 w 6044772"/>
              <a:gd name="connsiteY3" fmla="*/ 6904495 h 6904495"/>
              <a:gd name="connsiteX4" fmla="*/ 0 w 6044772"/>
              <a:gd name="connsiteY4" fmla="*/ 1824496 h 6904495"/>
              <a:gd name="connsiteX5" fmla="*/ 579567 w 6044772"/>
              <a:gd name="connsiteY5" fmla="*/ 0 h 6904495"/>
              <a:gd name="connsiteX0" fmla="*/ 579567 w 5667400"/>
              <a:gd name="connsiteY0" fmla="*/ 0 h 6904495"/>
              <a:gd name="connsiteX1" fmla="*/ 3435541 w 5667400"/>
              <a:gd name="connsiteY1" fmla="*/ 4710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667400"/>
              <a:gd name="connsiteY0" fmla="*/ 0 h 6904495"/>
              <a:gd name="connsiteX1" fmla="*/ 3386680 w 5667400"/>
              <a:gd name="connsiteY1" fmla="*/ 2616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667400"/>
              <a:gd name="connsiteY0" fmla="*/ 0 h 6904495"/>
              <a:gd name="connsiteX1" fmla="*/ 3414601 w 5667400"/>
              <a:gd name="connsiteY1" fmla="*/ 2616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702841"/>
              <a:gd name="connsiteY0" fmla="*/ 0 h 6904495"/>
              <a:gd name="connsiteX1" fmla="*/ 3414601 w 5702841"/>
              <a:gd name="connsiteY1" fmla="*/ 26162 h 6904495"/>
              <a:gd name="connsiteX2" fmla="*/ 5702841 w 5702841"/>
              <a:gd name="connsiteY2" fmla="*/ 6872346 h 6904495"/>
              <a:gd name="connsiteX3" fmla="*/ 1762053 w 5702841"/>
              <a:gd name="connsiteY3" fmla="*/ 6904495 h 6904495"/>
              <a:gd name="connsiteX4" fmla="*/ 0 w 5702841"/>
              <a:gd name="connsiteY4" fmla="*/ 1824496 h 6904495"/>
              <a:gd name="connsiteX5" fmla="*/ 579567 w 5702841"/>
              <a:gd name="connsiteY5" fmla="*/ 0 h 690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841" h="6904495">
                <a:moveTo>
                  <a:pt x="579567" y="0"/>
                </a:moveTo>
                <a:lnTo>
                  <a:pt x="3414601" y="26162"/>
                </a:lnTo>
                <a:lnTo>
                  <a:pt x="5702841" y="6872346"/>
                </a:lnTo>
                <a:lnTo>
                  <a:pt x="1762053" y="6904495"/>
                </a:lnTo>
                <a:lnTo>
                  <a:pt x="0" y="1824496"/>
                </a:lnTo>
                <a:lnTo>
                  <a:pt x="579567" y="0"/>
                </a:lnTo>
                <a:close/>
              </a:path>
            </a:pathLst>
          </a:custGeom>
          <a:blipFill dpi="0" rotWithShape="1">
            <a:blip r:embed="rId2" cstate="email">
              <a:extLst>
                <a:ext uri="{28A0092B-C50C-407E-A947-70E740481C1C}">
                  <a14:useLocalDpi xmlns:a14="http://schemas.microsoft.com/office/drawing/2010/main"/>
                </a:ext>
              </a:extLst>
            </a:blip>
            <a:srcRect/>
            <a:tile tx="495300" ty="0" sx="40000" sy="40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 name="Trekant 12">
            <a:extLst>
              <a:ext uri="{FF2B5EF4-FFF2-40B4-BE49-F238E27FC236}">
                <a16:creationId xmlns:a16="http://schemas.microsoft.com/office/drawing/2014/main" id="{3856CE5D-6A00-889A-F27E-6752E8934CEA}"/>
              </a:ext>
            </a:extLst>
          </p:cNvPr>
          <p:cNvSpPr/>
          <p:nvPr userDrawn="1"/>
        </p:nvSpPr>
        <p:spPr>
          <a:xfrm>
            <a:off x="5211282" y="2304922"/>
            <a:ext cx="3065312" cy="4556054"/>
          </a:xfrm>
          <a:prstGeom prst="triangle">
            <a:avLst/>
          </a:prstGeom>
          <a:solidFill>
            <a:schemeClr val="bg2">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C22AB88D-68AA-BDCE-8AC4-49736C571EC7}"/>
              </a:ext>
            </a:extLst>
          </p:cNvPr>
          <p:cNvSpPr>
            <a:spLocks noGrp="1"/>
          </p:cNvSpPr>
          <p:nvPr>
            <p:ph type="title"/>
          </p:nvPr>
        </p:nvSpPr>
        <p:spPr>
          <a:xfrm>
            <a:off x="838200" y="365125"/>
            <a:ext cx="6068582" cy="1325563"/>
          </a:xfrm>
        </p:spPr>
        <p:txBody>
          <a:bodyPr>
            <a:normAutofit/>
          </a:bodyPr>
          <a:lstStyle>
            <a:lvl1pPr>
              <a:defRPr sz="3200"/>
            </a:lvl1pPr>
          </a:lstStyle>
          <a:p>
            <a:r>
              <a:rPr lang="nb-NO" dirty="0"/>
              <a:t>Klikk for å redigere tittelstil</a:t>
            </a:r>
          </a:p>
        </p:txBody>
      </p:sp>
      <p:sp>
        <p:nvSpPr>
          <p:cNvPr id="3" name="Plassholder for innhold 2">
            <a:extLst>
              <a:ext uri="{FF2B5EF4-FFF2-40B4-BE49-F238E27FC236}">
                <a16:creationId xmlns:a16="http://schemas.microsoft.com/office/drawing/2014/main" id="{9898EC57-D8DB-03AB-A378-A4EDC0E36092}"/>
              </a:ext>
            </a:extLst>
          </p:cNvPr>
          <p:cNvSpPr>
            <a:spLocks noGrp="1"/>
          </p:cNvSpPr>
          <p:nvPr>
            <p:ph idx="1"/>
          </p:nvPr>
        </p:nvSpPr>
        <p:spPr>
          <a:xfrm>
            <a:off x="838199" y="1825625"/>
            <a:ext cx="5702841" cy="4351338"/>
          </a:xfrm>
        </p:spPr>
        <p:txBody>
          <a:bodyPr>
            <a:normAutofit/>
          </a:bodyPr>
          <a:lstStyle>
            <a:lvl1pPr>
              <a:defRPr sz="2000"/>
            </a:lvl1pPr>
            <a:lvl2pPr>
              <a:defRPr sz="1800"/>
            </a:lvl2pPr>
            <a:lvl3pPr>
              <a:defRPr sz="1600"/>
            </a:lvl3pPr>
            <a:lvl4pPr>
              <a:defRPr sz="1400"/>
            </a:lvl4pPr>
            <a:lvl5pPr>
              <a:defRPr sz="1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lysbildenummer 5">
            <a:extLst>
              <a:ext uri="{FF2B5EF4-FFF2-40B4-BE49-F238E27FC236}">
                <a16:creationId xmlns:a16="http://schemas.microsoft.com/office/drawing/2014/main" id="{45CCCB23-4335-8B54-2169-5CD18AA8136C}"/>
              </a:ext>
            </a:extLst>
          </p:cNvPr>
          <p:cNvSpPr>
            <a:spLocks noGrp="1"/>
          </p:cNvSpPr>
          <p:nvPr>
            <p:ph type="sldNum" sz="quarter" idx="12"/>
          </p:nvPr>
        </p:nvSpPr>
        <p:spPr/>
        <p:txBody>
          <a:bodyPr/>
          <a:lstStyle>
            <a:lvl1pPr>
              <a:defRPr>
                <a:solidFill>
                  <a:schemeClr val="tx1"/>
                </a:solidFill>
              </a:defRPr>
            </a:lvl1pPr>
          </a:lstStyle>
          <a:p>
            <a:fld id="{01FDAB07-C7C9-5046-9119-8FEEBF5D8E14}" type="slidenum">
              <a:rPr lang="nb-NO" smtClean="0"/>
              <a:pPr/>
              <a:t>‹#›</a:t>
            </a:fld>
            <a:endParaRPr lang="nb-NO" dirty="0"/>
          </a:p>
        </p:txBody>
      </p:sp>
      <p:cxnSp>
        <p:nvCxnSpPr>
          <p:cNvPr id="8" name="Rett linje 7">
            <a:extLst>
              <a:ext uri="{FF2B5EF4-FFF2-40B4-BE49-F238E27FC236}">
                <a16:creationId xmlns:a16="http://schemas.microsoft.com/office/drawing/2014/main" id="{9873EB3F-94BE-1683-491C-6770FA523455}"/>
              </a:ext>
            </a:extLst>
          </p:cNvPr>
          <p:cNvCxnSpPr>
            <a:cxnSpLocks/>
          </p:cNvCxnSpPr>
          <p:nvPr userDrawn="1"/>
        </p:nvCxnSpPr>
        <p:spPr>
          <a:xfrm>
            <a:off x="0" y="1433093"/>
            <a:ext cx="2540431" cy="613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Plassholder for bunntekst 4">
            <a:extLst>
              <a:ext uri="{FF2B5EF4-FFF2-40B4-BE49-F238E27FC236}">
                <a16:creationId xmlns:a16="http://schemas.microsoft.com/office/drawing/2014/main" id="{21102ED4-1000-8D3E-1BF8-AF9AD698A21B}"/>
              </a:ext>
            </a:extLst>
          </p:cNvPr>
          <p:cNvSpPr>
            <a:spLocks noGrp="1"/>
          </p:cNvSpPr>
          <p:nvPr>
            <p:ph type="ftr" sz="quarter" idx="11"/>
          </p:nvPr>
        </p:nvSpPr>
        <p:spPr>
          <a:xfrm>
            <a:off x="838200" y="6356350"/>
            <a:ext cx="2738828" cy="365125"/>
          </a:xfrm>
        </p:spPr>
        <p:txBody>
          <a:bodyPr/>
          <a:lstStyle/>
          <a:p>
            <a:endParaRPr lang="nb-NO" dirty="0"/>
          </a:p>
        </p:txBody>
      </p:sp>
      <p:pic>
        <p:nvPicPr>
          <p:cNvPr id="5" name="Bilde 4">
            <a:extLst>
              <a:ext uri="{FF2B5EF4-FFF2-40B4-BE49-F238E27FC236}">
                <a16:creationId xmlns:a16="http://schemas.microsoft.com/office/drawing/2014/main" id="{716E1CB7-A674-0AF9-AAC5-F106590477F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68592" y="219152"/>
            <a:ext cx="260566" cy="296924"/>
          </a:xfrm>
          <a:prstGeom prst="rect">
            <a:avLst/>
          </a:prstGeom>
        </p:spPr>
      </p:pic>
    </p:spTree>
    <p:extLst>
      <p:ext uri="{BB962C8B-B14F-4D97-AF65-F5344CB8AC3E}">
        <p14:creationId xmlns:p14="http://schemas.microsoft.com/office/powerpoint/2010/main" val="3753555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tel og innhold">
    <p:bg>
      <p:bgRef idx="1001">
        <a:schemeClr val="bg1"/>
      </p:bgRef>
    </p:bg>
    <p:spTree>
      <p:nvGrpSpPr>
        <p:cNvPr id="1" name=""/>
        <p:cNvGrpSpPr/>
        <p:nvPr/>
      </p:nvGrpSpPr>
      <p:grpSpPr>
        <a:xfrm>
          <a:off x="0" y="0"/>
          <a:ext cx="0" cy="0"/>
          <a:chOff x="0" y="0"/>
          <a:chExt cx="0" cy="0"/>
        </a:xfrm>
      </p:grpSpPr>
      <p:sp>
        <p:nvSpPr>
          <p:cNvPr id="12" name="Femkant 11">
            <a:extLst>
              <a:ext uri="{FF2B5EF4-FFF2-40B4-BE49-F238E27FC236}">
                <a16:creationId xmlns:a16="http://schemas.microsoft.com/office/drawing/2014/main" id="{9B664605-6538-5AFC-F0B7-1521EDD0665A}"/>
              </a:ext>
            </a:extLst>
          </p:cNvPr>
          <p:cNvSpPr/>
          <p:nvPr userDrawn="1"/>
        </p:nvSpPr>
        <p:spPr>
          <a:xfrm>
            <a:off x="6906782" y="-131786"/>
            <a:ext cx="5811691" cy="7036281"/>
          </a:xfrm>
          <a:custGeom>
            <a:avLst/>
            <a:gdLst>
              <a:gd name="connsiteX0" fmla="*/ 6 w 5857103"/>
              <a:gd name="connsiteY0" fmla="*/ 2652555 h 6944497"/>
              <a:gd name="connsiteX1" fmla="*/ 2928552 w 5857103"/>
              <a:gd name="connsiteY1" fmla="*/ 0 h 6944497"/>
              <a:gd name="connsiteX2" fmla="*/ 5857097 w 5857103"/>
              <a:gd name="connsiteY2" fmla="*/ 2652555 h 6944497"/>
              <a:gd name="connsiteX3" fmla="*/ 4738492 w 5857103"/>
              <a:gd name="connsiteY3" fmla="*/ 6944479 h 6944497"/>
              <a:gd name="connsiteX4" fmla="*/ 1118611 w 5857103"/>
              <a:gd name="connsiteY4" fmla="*/ 6944479 h 6944497"/>
              <a:gd name="connsiteX5" fmla="*/ 6 w 5857103"/>
              <a:gd name="connsiteY5" fmla="*/ 2652555 h 6944497"/>
              <a:gd name="connsiteX0" fmla="*/ 0 w 5857091"/>
              <a:gd name="connsiteY0" fmla="*/ 2623527 h 6915451"/>
              <a:gd name="connsiteX1" fmla="*/ 3247860 w 5857091"/>
              <a:gd name="connsiteY1" fmla="*/ 0 h 6915451"/>
              <a:gd name="connsiteX2" fmla="*/ 5857091 w 5857091"/>
              <a:gd name="connsiteY2" fmla="*/ 2623527 h 6915451"/>
              <a:gd name="connsiteX3" fmla="*/ 4738486 w 5857091"/>
              <a:gd name="connsiteY3" fmla="*/ 6915451 h 6915451"/>
              <a:gd name="connsiteX4" fmla="*/ 1118605 w 5857091"/>
              <a:gd name="connsiteY4" fmla="*/ 6915451 h 6915451"/>
              <a:gd name="connsiteX5" fmla="*/ 0 w 5857091"/>
              <a:gd name="connsiteY5" fmla="*/ 2623527 h 6915451"/>
              <a:gd name="connsiteX0" fmla="*/ 0 w 5465205"/>
              <a:gd name="connsiteY0" fmla="*/ 0 h 6962553"/>
              <a:gd name="connsiteX1" fmla="*/ 2855974 w 5465205"/>
              <a:gd name="connsiteY1" fmla="*/ 47102 h 6962553"/>
              <a:gd name="connsiteX2" fmla="*/ 5465205 w 5465205"/>
              <a:gd name="connsiteY2" fmla="*/ 2670629 h 6962553"/>
              <a:gd name="connsiteX3" fmla="*/ 4346600 w 5465205"/>
              <a:gd name="connsiteY3" fmla="*/ 6962553 h 6962553"/>
              <a:gd name="connsiteX4" fmla="*/ 726719 w 5465205"/>
              <a:gd name="connsiteY4" fmla="*/ 6962553 h 6962553"/>
              <a:gd name="connsiteX5" fmla="*/ 0 w 5465205"/>
              <a:gd name="connsiteY5" fmla="*/ 0 h 6962553"/>
              <a:gd name="connsiteX0" fmla="*/ 579567 w 6044772"/>
              <a:gd name="connsiteY0" fmla="*/ 0 h 6962553"/>
              <a:gd name="connsiteX1" fmla="*/ 3435541 w 6044772"/>
              <a:gd name="connsiteY1" fmla="*/ 47102 h 6962553"/>
              <a:gd name="connsiteX2" fmla="*/ 6044772 w 6044772"/>
              <a:gd name="connsiteY2" fmla="*/ 2670629 h 6962553"/>
              <a:gd name="connsiteX3" fmla="*/ 4926167 w 6044772"/>
              <a:gd name="connsiteY3" fmla="*/ 6962553 h 6962553"/>
              <a:gd name="connsiteX4" fmla="*/ 0 w 6044772"/>
              <a:gd name="connsiteY4" fmla="*/ 1824496 h 6962553"/>
              <a:gd name="connsiteX5" fmla="*/ 579567 w 6044772"/>
              <a:gd name="connsiteY5" fmla="*/ 0 h 6962553"/>
              <a:gd name="connsiteX0" fmla="*/ 579567 w 6044772"/>
              <a:gd name="connsiteY0" fmla="*/ 0 h 6904495"/>
              <a:gd name="connsiteX1" fmla="*/ 3435541 w 6044772"/>
              <a:gd name="connsiteY1" fmla="*/ 47102 h 6904495"/>
              <a:gd name="connsiteX2" fmla="*/ 6044772 w 6044772"/>
              <a:gd name="connsiteY2" fmla="*/ 2670629 h 6904495"/>
              <a:gd name="connsiteX3" fmla="*/ 1762053 w 6044772"/>
              <a:gd name="connsiteY3" fmla="*/ 6904495 h 6904495"/>
              <a:gd name="connsiteX4" fmla="*/ 0 w 6044772"/>
              <a:gd name="connsiteY4" fmla="*/ 1824496 h 6904495"/>
              <a:gd name="connsiteX5" fmla="*/ 579567 w 6044772"/>
              <a:gd name="connsiteY5" fmla="*/ 0 h 6904495"/>
              <a:gd name="connsiteX0" fmla="*/ 579567 w 5667400"/>
              <a:gd name="connsiteY0" fmla="*/ 0 h 6904495"/>
              <a:gd name="connsiteX1" fmla="*/ 3435541 w 5667400"/>
              <a:gd name="connsiteY1" fmla="*/ 4710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667400"/>
              <a:gd name="connsiteY0" fmla="*/ 0 h 6904495"/>
              <a:gd name="connsiteX1" fmla="*/ 3386680 w 5667400"/>
              <a:gd name="connsiteY1" fmla="*/ 2616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667400"/>
              <a:gd name="connsiteY0" fmla="*/ 0 h 6904495"/>
              <a:gd name="connsiteX1" fmla="*/ 3414601 w 5667400"/>
              <a:gd name="connsiteY1" fmla="*/ 26162 h 6904495"/>
              <a:gd name="connsiteX2" fmla="*/ 5667400 w 5667400"/>
              <a:gd name="connsiteY2" fmla="*/ 6865258 h 6904495"/>
              <a:gd name="connsiteX3" fmla="*/ 1762053 w 5667400"/>
              <a:gd name="connsiteY3" fmla="*/ 6904495 h 6904495"/>
              <a:gd name="connsiteX4" fmla="*/ 0 w 5667400"/>
              <a:gd name="connsiteY4" fmla="*/ 1824496 h 6904495"/>
              <a:gd name="connsiteX5" fmla="*/ 579567 w 5667400"/>
              <a:gd name="connsiteY5" fmla="*/ 0 h 6904495"/>
              <a:gd name="connsiteX0" fmla="*/ 579567 w 5702841"/>
              <a:gd name="connsiteY0" fmla="*/ 0 h 6904495"/>
              <a:gd name="connsiteX1" fmla="*/ 3414601 w 5702841"/>
              <a:gd name="connsiteY1" fmla="*/ 26162 h 6904495"/>
              <a:gd name="connsiteX2" fmla="*/ 5702841 w 5702841"/>
              <a:gd name="connsiteY2" fmla="*/ 6872346 h 6904495"/>
              <a:gd name="connsiteX3" fmla="*/ 1762053 w 5702841"/>
              <a:gd name="connsiteY3" fmla="*/ 6904495 h 6904495"/>
              <a:gd name="connsiteX4" fmla="*/ 0 w 5702841"/>
              <a:gd name="connsiteY4" fmla="*/ 1824496 h 6904495"/>
              <a:gd name="connsiteX5" fmla="*/ 579567 w 5702841"/>
              <a:gd name="connsiteY5" fmla="*/ 0 h 690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02841" h="6904495">
                <a:moveTo>
                  <a:pt x="579567" y="0"/>
                </a:moveTo>
                <a:lnTo>
                  <a:pt x="3414601" y="26162"/>
                </a:lnTo>
                <a:lnTo>
                  <a:pt x="5702841" y="6872346"/>
                </a:lnTo>
                <a:lnTo>
                  <a:pt x="1762053" y="6904495"/>
                </a:lnTo>
                <a:lnTo>
                  <a:pt x="0" y="1824496"/>
                </a:lnTo>
                <a:lnTo>
                  <a:pt x="579567" y="0"/>
                </a:lnTo>
                <a:close/>
              </a:path>
            </a:pathLst>
          </a:custGeom>
          <a:blipFill dpi="0" rotWithShape="1">
            <a:blip r:embed="rId2" cstate="email">
              <a:extLst>
                <a:ext uri="{28A0092B-C50C-407E-A947-70E740481C1C}">
                  <a14:useLocalDpi xmlns:a14="http://schemas.microsoft.com/office/drawing/2010/main"/>
                </a:ext>
              </a:extLst>
            </a:blip>
            <a:srcRect/>
            <a:tile tx="0" ty="0" sx="40000" sy="40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 name="Trekant 12">
            <a:extLst>
              <a:ext uri="{FF2B5EF4-FFF2-40B4-BE49-F238E27FC236}">
                <a16:creationId xmlns:a16="http://schemas.microsoft.com/office/drawing/2014/main" id="{3856CE5D-6A00-889A-F27E-6752E8934CEA}"/>
              </a:ext>
            </a:extLst>
          </p:cNvPr>
          <p:cNvSpPr/>
          <p:nvPr userDrawn="1"/>
        </p:nvSpPr>
        <p:spPr>
          <a:xfrm>
            <a:off x="5211281" y="2255924"/>
            <a:ext cx="3098277" cy="4605051"/>
          </a:xfrm>
          <a:prstGeom prst="triangle">
            <a:avLst/>
          </a:prstGeom>
          <a:solidFill>
            <a:schemeClr val="tx1">
              <a:alpha val="1982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a:extLst>
              <a:ext uri="{FF2B5EF4-FFF2-40B4-BE49-F238E27FC236}">
                <a16:creationId xmlns:a16="http://schemas.microsoft.com/office/drawing/2014/main" id="{C22AB88D-68AA-BDCE-8AC4-49736C571EC7}"/>
              </a:ext>
            </a:extLst>
          </p:cNvPr>
          <p:cNvSpPr>
            <a:spLocks noGrp="1"/>
          </p:cNvSpPr>
          <p:nvPr>
            <p:ph type="title"/>
          </p:nvPr>
        </p:nvSpPr>
        <p:spPr>
          <a:xfrm>
            <a:off x="838200" y="365125"/>
            <a:ext cx="6068582" cy="1325563"/>
          </a:xfrm>
        </p:spPr>
        <p:txBody>
          <a:bodyPr>
            <a:normAutofit/>
          </a:bodyPr>
          <a:lstStyle>
            <a:lvl1pPr>
              <a:defRPr sz="3200"/>
            </a:lvl1pPr>
          </a:lstStyle>
          <a:p>
            <a:r>
              <a:rPr lang="nb-NO" dirty="0"/>
              <a:t>Klikk for å redigere tittelstil</a:t>
            </a:r>
          </a:p>
        </p:txBody>
      </p:sp>
      <p:sp>
        <p:nvSpPr>
          <p:cNvPr id="3" name="Plassholder for innhold 2">
            <a:extLst>
              <a:ext uri="{FF2B5EF4-FFF2-40B4-BE49-F238E27FC236}">
                <a16:creationId xmlns:a16="http://schemas.microsoft.com/office/drawing/2014/main" id="{9898EC57-D8DB-03AB-A378-A4EDC0E36092}"/>
              </a:ext>
            </a:extLst>
          </p:cNvPr>
          <p:cNvSpPr>
            <a:spLocks noGrp="1"/>
          </p:cNvSpPr>
          <p:nvPr>
            <p:ph idx="1"/>
          </p:nvPr>
        </p:nvSpPr>
        <p:spPr>
          <a:xfrm>
            <a:off x="838199" y="1825625"/>
            <a:ext cx="5702841" cy="4351338"/>
          </a:xfrm>
        </p:spPr>
        <p:txBody>
          <a:bodyPr>
            <a:normAutofit/>
          </a:bodyPr>
          <a:lstStyle>
            <a:lvl1pPr>
              <a:defRPr sz="2000"/>
            </a:lvl1pPr>
            <a:lvl2pPr>
              <a:defRPr sz="1800"/>
            </a:lvl2pPr>
            <a:lvl3pPr>
              <a:defRPr sz="1600"/>
            </a:lvl3pPr>
            <a:lvl4pPr>
              <a:defRPr sz="1400"/>
            </a:lvl4pPr>
            <a:lvl5pPr>
              <a:defRPr sz="1400"/>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lysbildenummer 5">
            <a:extLst>
              <a:ext uri="{FF2B5EF4-FFF2-40B4-BE49-F238E27FC236}">
                <a16:creationId xmlns:a16="http://schemas.microsoft.com/office/drawing/2014/main" id="{45CCCB23-4335-8B54-2169-5CD18AA8136C}"/>
              </a:ext>
            </a:extLst>
          </p:cNvPr>
          <p:cNvSpPr>
            <a:spLocks noGrp="1"/>
          </p:cNvSpPr>
          <p:nvPr>
            <p:ph type="sldNum" sz="quarter" idx="12"/>
          </p:nvPr>
        </p:nvSpPr>
        <p:spPr/>
        <p:txBody>
          <a:bodyPr/>
          <a:lstStyle>
            <a:lvl1pPr>
              <a:defRPr>
                <a:solidFill>
                  <a:schemeClr val="bg1"/>
                </a:solidFill>
              </a:defRPr>
            </a:lvl1pPr>
          </a:lstStyle>
          <a:p>
            <a:fld id="{01FDAB07-C7C9-5046-9119-8FEEBF5D8E14}" type="slidenum">
              <a:rPr lang="nb-NO" smtClean="0"/>
              <a:pPr/>
              <a:t>‹#›</a:t>
            </a:fld>
            <a:endParaRPr lang="nb-NO" dirty="0"/>
          </a:p>
        </p:txBody>
      </p:sp>
      <p:cxnSp>
        <p:nvCxnSpPr>
          <p:cNvPr id="8" name="Rett linje 7">
            <a:extLst>
              <a:ext uri="{FF2B5EF4-FFF2-40B4-BE49-F238E27FC236}">
                <a16:creationId xmlns:a16="http://schemas.microsoft.com/office/drawing/2014/main" id="{9873EB3F-94BE-1683-491C-6770FA523455}"/>
              </a:ext>
            </a:extLst>
          </p:cNvPr>
          <p:cNvCxnSpPr>
            <a:cxnSpLocks/>
          </p:cNvCxnSpPr>
          <p:nvPr userDrawn="1"/>
        </p:nvCxnSpPr>
        <p:spPr>
          <a:xfrm>
            <a:off x="0" y="1433093"/>
            <a:ext cx="2540431" cy="613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 name="Plassholder for bunntekst 4">
            <a:extLst>
              <a:ext uri="{FF2B5EF4-FFF2-40B4-BE49-F238E27FC236}">
                <a16:creationId xmlns:a16="http://schemas.microsoft.com/office/drawing/2014/main" id="{21102ED4-1000-8D3E-1BF8-AF9AD698A21B}"/>
              </a:ext>
            </a:extLst>
          </p:cNvPr>
          <p:cNvSpPr>
            <a:spLocks noGrp="1"/>
          </p:cNvSpPr>
          <p:nvPr>
            <p:ph type="ftr" sz="quarter" idx="11"/>
          </p:nvPr>
        </p:nvSpPr>
        <p:spPr>
          <a:xfrm>
            <a:off x="838200" y="6356350"/>
            <a:ext cx="2738828" cy="365125"/>
          </a:xfrm>
        </p:spPr>
        <p:txBody>
          <a:bodyPr/>
          <a:lstStyle/>
          <a:p>
            <a:endParaRPr lang="nb-NO" dirty="0"/>
          </a:p>
        </p:txBody>
      </p:sp>
      <p:pic>
        <p:nvPicPr>
          <p:cNvPr id="4" name="Bilde 3">
            <a:extLst>
              <a:ext uri="{FF2B5EF4-FFF2-40B4-BE49-F238E27FC236}">
                <a16:creationId xmlns:a16="http://schemas.microsoft.com/office/drawing/2014/main" id="{C5A29C13-7111-4D35-0022-51A414B0795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72961" y="219152"/>
            <a:ext cx="256197" cy="291945"/>
          </a:xfrm>
          <a:prstGeom prst="rect">
            <a:avLst/>
          </a:prstGeom>
        </p:spPr>
      </p:pic>
    </p:spTree>
    <p:extLst>
      <p:ext uri="{BB962C8B-B14F-4D97-AF65-F5344CB8AC3E}">
        <p14:creationId xmlns:p14="http://schemas.microsoft.com/office/powerpoint/2010/main" val="404773688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loverskrift">
    <p:bg>
      <p:bgPr>
        <a:blipFill dpi="0" rotWithShape="1">
          <a:blip r:embed="rId2" cstate="email">
            <a:alphaModFix amt="2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Plassholder for bunntekst 4">
            <a:extLst>
              <a:ext uri="{FF2B5EF4-FFF2-40B4-BE49-F238E27FC236}">
                <a16:creationId xmlns:a16="http://schemas.microsoft.com/office/drawing/2014/main" id="{90184492-7000-85BA-331D-7D7B2F92D163}"/>
              </a:ext>
            </a:extLst>
          </p:cNvPr>
          <p:cNvSpPr>
            <a:spLocks noGrp="1"/>
          </p:cNvSpPr>
          <p:nvPr>
            <p:ph type="ftr" sz="quarter" idx="11"/>
          </p:nvPr>
        </p:nvSpPr>
        <p:spPr>
          <a:xfrm>
            <a:off x="838200" y="6356350"/>
            <a:ext cx="2743199" cy="365125"/>
          </a:xfrm>
        </p:spPr>
        <p:txBody>
          <a:bodyPr/>
          <a:lstStyle/>
          <a:p>
            <a:endParaRPr lang="nb-NO" dirty="0"/>
          </a:p>
        </p:txBody>
      </p:sp>
      <p:sp>
        <p:nvSpPr>
          <p:cNvPr id="8" name="Plassholder for lysbildenummer 5">
            <a:extLst>
              <a:ext uri="{FF2B5EF4-FFF2-40B4-BE49-F238E27FC236}">
                <a16:creationId xmlns:a16="http://schemas.microsoft.com/office/drawing/2014/main" id="{CC9CB0BB-9695-6744-A97F-43B0B8CB661A}"/>
              </a:ext>
            </a:extLst>
          </p:cNvPr>
          <p:cNvSpPr>
            <a:spLocks noGrp="1"/>
          </p:cNvSpPr>
          <p:nvPr>
            <p:ph type="sldNum" sz="quarter" idx="12"/>
          </p:nvPr>
        </p:nvSpPr>
        <p:spPr>
          <a:xfrm>
            <a:off x="8610600" y="6356350"/>
            <a:ext cx="2743200" cy="365125"/>
          </a:xfrm>
        </p:spPr>
        <p:txBody>
          <a:bodyPr/>
          <a:lstStyle/>
          <a:p>
            <a:fld id="{01FDAB07-C7C9-5046-9119-8FEEBF5D8E14}" type="slidenum">
              <a:rPr lang="nb-NO" smtClean="0"/>
              <a:t>‹#›</a:t>
            </a:fld>
            <a:endParaRPr lang="nb-NO"/>
          </a:p>
        </p:txBody>
      </p:sp>
      <p:pic>
        <p:nvPicPr>
          <p:cNvPr id="9" name="Bilde 8">
            <a:extLst>
              <a:ext uri="{FF2B5EF4-FFF2-40B4-BE49-F238E27FC236}">
                <a16:creationId xmlns:a16="http://schemas.microsoft.com/office/drawing/2014/main" id="{C6208EB4-C619-5699-1319-CBCA951998A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164772" y="6244559"/>
            <a:ext cx="1862455" cy="294353"/>
          </a:xfrm>
          <a:prstGeom prst="rect">
            <a:avLst/>
          </a:prstGeom>
        </p:spPr>
      </p:pic>
      <p:sp>
        <p:nvSpPr>
          <p:cNvPr id="10" name="Tittel 1">
            <a:extLst>
              <a:ext uri="{FF2B5EF4-FFF2-40B4-BE49-F238E27FC236}">
                <a16:creationId xmlns:a16="http://schemas.microsoft.com/office/drawing/2014/main" id="{381EBC7A-CA64-FD83-ED1E-619FD3AD8D26}"/>
              </a:ext>
            </a:extLst>
          </p:cNvPr>
          <p:cNvSpPr>
            <a:spLocks noGrp="1"/>
          </p:cNvSpPr>
          <p:nvPr>
            <p:ph type="ctrTitle"/>
          </p:nvPr>
        </p:nvSpPr>
        <p:spPr>
          <a:xfrm>
            <a:off x="838200" y="2339876"/>
            <a:ext cx="10515600" cy="2160134"/>
          </a:xfrm>
        </p:spPr>
        <p:txBody>
          <a:bodyPr anchor="b"/>
          <a:lstStyle>
            <a:lvl1pPr algn="l">
              <a:defRPr sz="6000"/>
            </a:lvl1pPr>
          </a:lstStyle>
          <a:p>
            <a:r>
              <a:rPr lang="nb-NO" dirty="0"/>
              <a:t>Klikk for å redigere tittelstil</a:t>
            </a:r>
          </a:p>
        </p:txBody>
      </p:sp>
      <p:sp>
        <p:nvSpPr>
          <p:cNvPr id="11" name="Undertittel 2">
            <a:extLst>
              <a:ext uri="{FF2B5EF4-FFF2-40B4-BE49-F238E27FC236}">
                <a16:creationId xmlns:a16="http://schemas.microsoft.com/office/drawing/2014/main" id="{254EE373-AC7B-DA3F-96EC-739EE6928DF1}"/>
              </a:ext>
            </a:extLst>
          </p:cNvPr>
          <p:cNvSpPr>
            <a:spLocks noGrp="1"/>
          </p:cNvSpPr>
          <p:nvPr>
            <p:ph type="subTitle" idx="1"/>
          </p:nvPr>
        </p:nvSpPr>
        <p:spPr>
          <a:xfrm>
            <a:off x="838200" y="4679752"/>
            <a:ext cx="10515600" cy="1498018"/>
          </a:xfrm>
        </p:spPr>
        <p:txBody>
          <a:bodyPr>
            <a:normAutofit/>
          </a:bodyPr>
          <a:lstStyle>
            <a:lvl1pPr marL="0" indent="0" algn="l">
              <a:buNone/>
              <a:defRPr sz="28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dirty="0"/>
              <a:t>Klikk for å redigere undertittelstil i malen</a:t>
            </a:r>
          </a:p>
        </p:txBody>
      </p:sp>
    </p:spTree>
    <p:extLst>
      <p:ext uri="{BB962C8B-B14F-4D97-AF65-F5344CB8AC3E}">
        <p14:creationId xmlns:p14="http://schemas.microsoft.com/office/powerpoint/2010/main" val="38321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A4C0270-D179-E41A-5084-E7BA69F92B2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84CF655-F41E-D445-78BF-BEAB3B947B4B}"/>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AE4AB573-6166-24E6-5478-68AFA88F4E82}"/>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12863A5D-A7E9-AADA-A35A-772617793852}"/>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6" name="Plassholder for bunntekst 5">
            <a:extLst>
              <a:ext uri="{FF2B5EF4-FFF2-40B4-BE49-F238E27FC236}">
                <a16:creationId xmlns:a16="http://schemas.microsoft.com/office/drawing/2014/main" id="{ADBE8576-7AA7-5A08-EE62-8D5BA101F80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229B38DD-1287-F78C-0D5C-E48D560E40BF}"/>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63621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B5B4AE-228A-715A-455C-0C7DE24EC289}"/>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8C55A695-EED0-E3A9-0210-7B0328C5B2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17D69006-943A-3E45-EDE1-D409391CB833}"/>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600409ED-393E-14C6-0703-07873BF2AF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6EE3EDB8-7F81-4928-1FC8-3B42013C8AF9}"/>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7C609693-A563-5233-D03F-AAC96D013D22}"/>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8" name="Plassholder for bunntekst 7">
            <a:extLst>
              <a:ext uri="{FF2B5EF4-FFF2-40B4-BE49-F238E27FC236}">
                <a16:creationId xmlns:a16="http://schemas.microsoft.com/office/drawing/2014/main" id="{AFDCFBEA-B9D6-B275-24EA-FF3EC1F1D54D}"/>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80441D0C-626D-DDF5-B058-B9F04D04A831}"/>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168675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D8AAE8-CCE5-54EE-6608-C79FD9DB11CF}"/>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BFC92235-4D4E-CF60-644D-D60A2DF9D4D1}"/>
              </a:ext>
            </a:extLst>
          </p:cNvPr>
          <p:cNvSpPr>
            <a:spLocks noGrp="1"/>
          </p:cNvSpPr>
          <p:nvPr>
            <p:ph type="dt" sz="half" idx="10"/>
          </p:nvPr>
        </p:nvSpPr>
        <p:spPr/>
        <p:txBody>
          <a:bodyPr/>
          <a:lstStyle/>
          <a:p>
            <a:fld id="{B6896381-BAF3-0D4C-A2DC-408E8339508D}" type="datetimeFigureOut">
              <a:rPr lang="nb-NO" smtClean="0"/>
              <a:t>01.05.2024</a:t>
            </a:fld>
            <a:endParaRPr lang="nb-NO"/>
          </a:p>
        </p:txBody>
      </p:sp>
      <p:sp>
        <p:nvSpPr>
          <p:cNvPr id="4" name="Plassholder for bunntekst 3">
            <a:extLst>
              <a:ext uri="{FF2B5EF4-FFF2-40B4-BE49-F238E27FC236}">
                <a16:creationId xmlns:a16="http://schemas.microsoft.com/office/drawing/2014/main" id="{8502C4BC-77A5-FB69-E773-722925D043F0}"/>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672EAAA8-37AB-81A7-6857-90BABAD834CE}"/>
              </a:ext>
            </a:extLst>
          </p:cNvPr>
          <p:cNvSpPr>
            <a:spLocks noGrp="1"/>
          </p:cNvSpPr>
          <p:nvPr>
            <p:ph type="sldNum" sz="quarter" idx="12"/>
          </p:nvPr>
        </p:nvSpPr>
        <p:spPr/>
        <p:txBody>
          <a:bodyPr/>
          <a:lstStyle/>
          <a:p>
            <a:fld id="{01FDAB07-C7C9-5046-9119-8FEEBF5D8E14}" type="slidenum">
              <a:rPr lang="nb-NO" smtClean="0"/>
              <a:t>‹#›</a:t>
            </a:fld>
            <a:endParaRPr lang="nb-NO"/>
          </a:p>
        </p:txBody>
      </p:sp>
    </p:spTree>
    <p:extLst>
      <p:ext uri="{BB962C8B-B14F-4D97-AF65-F5344CB8AC3E}">
        <p14:creationId xmlns:p14="http://schemas.microsoft.com/office/powerpoint/2010/main" val="320701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3491908-8D4B-FDE6-BEF3-9F38B40F9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1CA8FF01-8EE0-D3E4-290D-077A4EFD19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BEF2653-4F13-273A-0971-4248D4F053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B6896381-BAF3-0D4C-A2DC-408E8339508D}" type="datetimeFigureOut">
              <a:rPr lang="nb-NO" smtClean="0"/>
              <a:pPr/>
              <a:t>01.05.2024</a:t>
            </a:fld>
            <a:endParaRPr lang="nb-NO"/>
          </a:p>
        </p:txBody>
      </p:sp>
      <p:sp>
        <p:nvSpPr>
          <p:cNvPr id="5" name="Plassholder for bunntekst 4">
            <a:extLst>
              <a:ext uri="{FF2B5EF4-FFF2-40B4-BE49-F238E27FC236}">
                <a16:creationId xmlns:a16="http://schemas.microsoft.com/office/drawing/2014/main" id="{8FC29D19-C035-CCFB-EE2C-57A201C981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nb-NO"/>
          </a:p>
        </p:txBody>
      </p:sp>
      <p:sp>
        <p:nvSpPr>
          <p:cNvPr id="6" name="Plassholder for lysbildenummer 5">
            <a:extLst>
              <a:ext uri="{FF2B5EF4-FFF2-40B4-BE49-F238E27FC236}">
                <a16:creationId xmlns:a16="http://schemas.microsoft.com/office/drawing/2014/main" id="{BEA01215-E6F6-5955-08CB-14D51CACB2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1FDAB07-C7C9-5046-9119-8FEEBF5D8E14}" type="slidenum">
              <a:rPr lang="nb-NO" smtClean="0"/>
              <a:pPr/>
              <a:t>‹#›</a:t>
            </a:fld>
            <a:endParaRPr lang="nb-NO"/>
          </a:p>
        </p:txBody>
      </p:sp>
    </p:spTree>
    <p:extLst>
      <p:ext uri="{BB962C8B-B14F-4D97-AF65-F5344CB8AC3E}">
        <p14:creationId xmlns:p14="http://schemas.microsoft.com/office/powerpoint/2010/main" val="358322958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5288862-10D9-737B-2174-82351A8288AB}"/>
              </a:ext>
            </a:extLst>
          </p:cNvPr>
          <p:cNvSpPr>
            <a:spLocks noGrp="1"/>
          </p:cNvSpPr>
          <p:nvPr>
            <p:ph type="ctrTitle"/>
          </p:nvPr>
        </p:nvSpPr>
        <p:spPr>
          <a:xfrm>
            <a:off x="1548937" y="608270"/>
            <a:ext cx="3588327" cy="5617963"/>
          </a:xfrm>
        </p:spPr>
        <p:txBody>
          <a:bodyPr anchor="t">
            <a:normAutofit fontScale="90000"/>
          </a:bodyPr>
          <a:lstStyle/>
          <a:p>
            <a:pPr marL="0" indent="0" algn="l">
              <a:buNone/>
            </a:pPr>
            <a:r>
              <a:rPr lang="nb-NO" sz="1000" dirty="0"/>
              <a:t>Bandak AS skal være et ledende selskap innenfor maskinering, sveis, termisk belegning, montasje og test. Markedssegmenter skal være innenfor Energi, Forsvar og Maritim industri, lokalt og globalt. Selskapet skal arbeide for å delta i kundeprosjekter som er relatert til det grønn skiftet.</a:t>
            </a:r>
            <a:br>
              <a:rPr lang="nb-NO" sz="1000" dirty="0"/>
            </a:br>
            <a:r>
              <a:rPr lang="nb-NO" sz="1000" dirty="0"/>
              <a:t>Vår politikk for kvalitets-, HMS og miljøstyring, skal beskrive bedriftens forhold til krav og forventninger som stilles av lover, kunder, ansatte, eiere og samfunnet, samt av standardene ISO9001, ISO14001, ISO45001 og ISO3834-2 som selskapet er sertifisert iht.. </a:t>
            </a:r>
            <a:br>
              <a:rPr lang="nb-NO" sz="1000" dirty="0"/>
            </a:br>
            <a:br>
              <a:rPr lang="nb-NO" sz="1000" dirty="0"/>
            </a:br>
            <a:r>
              <a:rPr lang="nb-NO" sz="1000" dirty="0"/>
              <a:t>Bedriftens ledelse erkjenner sitt ansvar for å ivareta sikre og trygge arbeidsforhold. Arbeidet med helse-, miljø og sikkerhet skal ha prioritet 1. I den grad noen av våre prosesser kan påvirke det ytre miljø, skal vi gjennom opplæring, informasjon og styring av våre miljøaspekter bidra til gode holdninger, bevissthet og resultater vedrørende miljøforhold. Det skal være fokus på opplæring innenfor alle bedrifts avdelinger om områder. </a:t>
            </a:r>
            <a:br>
              <a:rPr lang="nb-NO" sz="1000" dirty="0"/>
            </a:br>
            <a:br>
              <a:rPr lang="nb-NO" sz="1000" dirty="0"/>
            </a:br>
            <a:r>
              <a:rPr lang="nb-NO" sz="1000" dirty="0"/>
              <a:t>Et godt arbeidsmiljø for oss betyr at vi har en helsefremmende arbeidsplass der alle føler seg verdsatt, trives, blir like behandlet og får utviklet sine ferdigheter til beste for seg selv og for virksomheten. </a:t>
            </a:r>
            <a:br>
              <a:rPr lang="nb-NO" sz="1000" dirty="0"/>
            </a:br>
            <a:br>
              <a:rPr lang="nb-NO" sz="1000" dirty="0"/>
            </a:br>
            <a:r>
              <a:rPr lang="nb-NO" sz="1000" dirty="0"/>
              <a:t>Vi skal levere tjenester som minimum oppfyller kontraktsmessige krav. Vi skal arbeide aktivt for å etablere og opprettholde gode relasjoner til kunder og leverandører. </a:t>
            </a:r>
            <a:br>
              <a:rPr lang="nb-NO" sz="1000" dirty="0"/>
            </a:br>
            <a:br>
              <a:rPr lang="nb-NO" sz="1000" dirty="0"/>
            </a:br>
            <a:r>
              <a:rPr lang="nb-NO" sz="1000" dirty="0"/>
              <a:t>Ledelse og ansatte skal arbeide for kontinuerlig å forbedre virkningen av systemene. Som en viktig del av dette skal forholdene legges til rette for de ansattes utvikling og opplæring. Sørge for tilstrekkelig økonomisk og fysiske ressurser. Ha en systematisk tilnærming til rekruttering.</a:t>
            </a:r>
            <a:br>
              <a:rPr lang="nb-NO" sz="1000" dirty="0"/>
            </a:br>
            <a:r>
              <a:rPr lang="nb-NO" sz="1000" dirty="0"/>
              <a:t>Legge til rette for at revisjoner utføres av eksterne parter på en profesjonell måte.</a:t>
            </a:r>
            <a:br>
              <a:rPr lang="nb-NO" sz="1000" dirty="0"/>
            </a:br>
            <a:br>
              <a:rPr lang="nb-NO" sz="1000" dirty="0"/>
            </a:br>
            <a:r>
              <a:rPr lang="nb-NO" sz="1000" dirty="0"/>
              <a:t>Bedriften og de ansatte skal overholde lover og regler som gjelder for virksomheten. Vi skal i alle forhold vise samfunnsansvar og opptre på en måte som oppfattes som samfunnsnyttig, etterrettelig og etisk høyverdig. </a:t>
            </a:r>
            <a:br>
              <a:rPr lang="nb-NO" sz="1000" dirty="0"/>
            </a:br>
            <a:br>
              <a:rPr lang="nb-NO" sz="1000" dirty="0"/>
            </a:br>
            <a:r>
              <a:rPr lang="nb-NO" sz="1000" dirty="0"/>
              <a:t>Bandak skal oppfylle kravene iht. Aktivitets- og redegjørelsens plikten og Åpenhetsloven. I tillegg vil man systematisk arbeide mot å tilfredsstille EU’s bærekraftsdirektiv. </a:t>
            </a:r>
            <a:br>
              <a:rPr lang="nb-NO" sz="1000" dirty="0"/>
            </a:br>
            <a:br>
              <a:rPr lang="nb-NO" sz="800" dirty="0"/>
            </a:br>
            <a:endParaRPr lang="nb-NO" sz="800" dirty="0"/>
          </a:p>
        </p:txBody>
      </p:sp>
      <p:sp>
        <p:nvSpPr>
          <p:cNvPr id="6" name="TextBox 5">
            <a:extLst>
              <a:ext uri="{FF2B5EF4-FFF2-40B4-BE49-F238E27FC236}">
                <a16:creationId xmlns:a16="http://schemas.microsoft.com/office/drawing/2014/main" id="{0530C5CA-43BD-8ACA-B44D-E63981E49A55}"/>
              </a:ext>
            </a:extLst>
          </p:cNvPr>
          <p:cNvSpPr txBox="1"/>
          <p:nvPr/>
        </p:nvSpPr>
        <p:spPr>
          <a:xfrm>
            <a:off x="7207134" y="653835"/>
            <a:ext cx="3588326" cy="923330"/>
          </a:xfrm>
          <a:prstGeom prst="rect">
            <a:avLst/>
          </a:prstGeom>
          <a:noFill/>
          <a:ln>
            <a:solidFill>
              <a:schemeClr val="tx1"/>
            </a:solidFill>
            <a:prstDash val="solid"/>
          </a:ln>
        </p:spPr>
        <p:txBody>
          <a:bodyPr wrap="square" rtlCol="0">
            <a:spAutoFit/>
          </a:bodyPr>
          <a:lstStyle/>
          <a:p>
            <a:pPr marL="0" indent="0">
              <a:buNone/>
            </a:pPr>
            <a:r>
              <a:rPr lang="nb-NO" sz="900" dirty="0"/>
              <a:t>Null skader med og uten fravær</a:t>
            </a:r>
          </a:p>
          <a:p>
            <a:pPr marL="0" indent="0">
              <a:buNone/>
            </a:pPr>
            <a:endParaRPr lang="nb-NO" sz="900" dirty="0"/>
          </a:p>
          <a:p>
            <a:pPr marL="285750" indent="-285750">
              <a:buFont typeface="Arial" panose="020B0604020202020204" pitchFamily="34" charset="0"/>
              <a:buChar char="•"/>
            </a:pPr>
            <a:r>
              <a:rPr lang="nb-NO" sz="900" dirty="0"/>
              <a:t>Stopp arbeid om det er uklarheter i fob. med sikkerhet</a:t>
            </a:r>
          </a:p>
          <a:p>
            <a:pPr marL="285750" indent="-285750">
              <a:buFont typeface="Arial" panose="020B0604020202020204" pitchFamily="34" charset="0"/>
              <a:buChar char="•"/>
            </a:pPr>
            <a:r>
              <a:rPr lang="nb-NO" sz="900" dirty="0"/>
              <a:t>Utføre Sikker Jobb Analyse (SJA)</a:t>
            </a:r>
          </a:p>
          <a:p>
            <a:pPr marL="285750" indent="-285750">
              <a:buFont typeface="Arial" panose="020B0604020202020204" pitchFamily="34" charset="0"/>
              <a:buChar char="•"/>
            </a:pPr>
            <a:r>
              <a:rPr lang="nb-NO" sz="900" dirty="0"/>
              <a:t>Bruk av riktig verneutstyr</a:t>
            </a:r>
          </a:p>
          <a:p>
            <a:endParaRPr lang="nb-NO" sz="900" dirty="0"/>
          </a:p>
        </p:txBody>
      </p:sp>
      <p:sp>
        <p:nvSpPr>
          <p:cNvPr id="8" name="TextBox 7">
            <a:extLst>
              <a:ext uri="{FF2B5EF4-FFF2-40B4-BE49-F238E27FC236}">
                <a16:creationId xmlns:a16="http://schemas.microsoft.com/office/drawing/2014/main" id="{F362B520-2318-FE7B-98F0-42133C9C11FE}"/>
              </a:ext>
            </a:extLst>
          </p:cNvPr>
          <p:cNvSpPr txBox="1"/>
          <p:nvPr/>
        </p:nvSpPr>
        <p:spPr>
          <a:xfrm>
            <a:off x="7207134" y="2052421"/>
            <a:ext cx="3588326" cy="923330"/>
          </a:xfrm>
          <a:prstGeom prst="rect">
            <a:avLst/>
          </a:prstGeom>
          <a:noFill/>
          <a:ln>
            <a:solidFill>
              <a:schemeClr val="tx1"/>
            </a:solidFill>
            <a:prstDash val="solid"/>
          </a:ln>
        </p:spPr>
        <p:txBody>
          <a:bodyPr wrap="square" rtlCol="0">
            <a:spAutoFit/>
          </a:bodyPr>
          <a:lstStyle/>
          <a:p>
            <a:pPr algn="l"/>
            <a:r>
              <a:rPr lang="nb-NO" sz="900" dirty="0"/>
              <a:t>Forebygge og minimalisere påvirkning på ytre og indre miljø</a:t>
            </a:r>
          </a:p>
          <a:p>
            <a:pPr algn="l"/>
            <a:endParaRPr lang="nb-NO" sz="900" dirty="0"/>
          </a:p>
          <a:p>
            <a:pPr marL="285750" indent="-285750" algn="l">
              <a:buFont typeface="Arial" panose="020B0604020202020204" pitchFamily="34" charset="0"/>
              <a:buChar char="•"/>
            </a:pPr>
            <a:r>
              <a:rPr lang="nb-NO" sz="900" dirty="0"/>
              <a:t>Overholde lover samt interne instrukser</a:t>
            </a:r>
          </a:p>
          <a:p>
            <a:pPr marL="285750" indent="-285750" algn="l">
              <a:buFont typeface="Arial" panose="020B0604020202020204" pitchFamily="34" charset="0"/>
              <a:buChar char="•"/>
            </a:pPr>
            <a:r>
              <a:rPr lang="nb-NO" sz="900" dirty="0"/>
              <a:t>Kildesortering og resirkulering</a:t>
            </a:r>
          </a:p>
          <a:p>
            <a:pPr marL="285750" indent="-285750" algn="l">
              <a:buFont typeface="Arial" panose="020B0604020202020204" pitchFamily="34" charset="0"/>
              <a:buChar char="•"/>
            </a:pPr>
            <a:r>
              <a:rPr lang="nb-NO" sz="900" dirty="0"/>
              <a:t>Arbeide med reduksjon av energiforbruk</a:t>
            </a:r>
          </a:p>
          <a:p>
            <a:endParaRPr lang="nb-NO" sz="900" dirty="0"/>
          </a:p>
        </p:txBody>
      </p:sp>
      <p:sp>
        <p:nvSpPr>
          <p:cNvPr id="9" name="TextBox 8">
            <a:extLst>
              <a:ext uri="{FF2B5EF4-FFF2-40B4-BE49-F238E27FC236}">
                <a16:creationId xmlns:a16="http://schemas.microsoft.com/office/drawing/2014/main" id="{633BC391-898A-2D62-DF1F-23508C4DE694}"/>
              </a:ext>
            </a:extLst>
          </p:cNvPr>
          <p:cNvSpPr txBox="1"/>
          <p:nvPr/>
        </p:nvSpPr>
        <p:spPr>
          <a:xfrm>
            <a:off x="7207134" y="3403363"/>
            <a:ext cx="3588326" cy="1338828"/>
          </a:xfrm>
          <a:prstGeom prst="rect">
            <a:avLst/>
          </a:prstGeom>
          <a:noFill/>
          <a:ln>
            <a:solidFill>
              <a:schemeClr val="tx1"/>
            </a:solidFill>
            <a:prstDash val="solid"/>
          </a:ln>
        </p:spPr>
        <p:txBody>
          <a:bodyPr wrap="square" rtlCol="0">
            <a:spAutoFit/>
          </a:bodyPr>
          <a:lstStyle/>
          <a:p>
            <a:pPr algn="l"/>
            <a:r>
              <a:rPr lang="nb-NO" sz="900" dirty="0"/>
              <a:t>Riktig fra meg</a:t>
            </a:r>
          </a:p>
          <a:p>
            <a:pPr algn="l"/>
            <a:endParaRPr lang="nb-NO" sz="900" u="sng" dirty="0"/>
          </a:p>
          <a:p>
            <a:pPr marL="285750" indent="-285750" algn="l">
              <a:buFont typeface="Arial" panose="020B0604020202020204" pitchFamily="34" charset="0"/>
              <a:buChar char="•"/>
            </a:pPr>
            <a:r>
              <a:rPr lang="nb-NO" sz="900" dirty="0"/>
              <a:t>Sette seg inn i og forstå arbeidsoppgaven som skal utføres, spørre om det er uklarheter</a:t>
            </a:r>
          </a:p>
          <a:p>
            <a:pPr marL="285750" indent="-285750" algn="l">
              <a:buFont typeface="Arial" panose="020B0604020202020204" pitchFamily="34" charset="0"/>
              <a:buChar char="•"/>
            </a:pPr>
            <a:r>
              <a:rPr lang="nb-NO" sz="900" dirty="0"/>
              <a:t>Utføre arbeid etter beste praksis og evne</a:t>
            </a:r>
          </a:p>
          <a:p>
            <a:pPr marL="285750" indent="-285750" algn="l">
              <a:buFont typeface="Arial" panose="020B0604020202020204" pitchFamily="34" charset="0"/>
              <a:buChar char="•"/>
            </a:pPr>
            <a:r>
              <a:rPr lang="nb-NO" sz="900" dirty="0"/>
              <a:t>Kontroller eget arbeid og sørg for at mottaker mottar riktig «produkt». Informer om eventuelle feil eller mangler, registrer avvik</a:t>
            </a:r>
          </a:p>
          <a:p>
            <a:endParaRPr lang="nb-NO" sz="900" dirty="0"/>
          </a:p>
        </p:txBody>
      </p:sp>
      <p:sp>
        <p:nvSpPr>
          <p:cNvPr id="10" name="TextBox 9">
            <a:extLst>
              <a:ext uri="{FF2B5EF4-FFF2-40B4-BE49-F238E27FC236}">
                <a16:creationId xmlns:a16="http://schemas.microsoft.com/office/drawing/2014/main" id="{E8EF2A86-E221-5A7B-8FDE-4A14354CA2F4}"/>
              </a:ext>
            </a:extLst>
          </p:cNvPr>
          <p:cNvSpPr txBox="1"/>
          <p:nvPr/>
        </p:nvSpPr>
        <p:spPr>
          <a:xfrm>
            <a:off x="7222373" y="5028487"/>
            <a:ext cx="3588326" cy="1061829"/>
          </a:xfrm>
          <a:prstGeom prst="rect">
            <a:avLst/>
          </a:prstGeom>
          <a:noFill/>
          <a:ln>
            <a:solidFill>
              <a:schemeClr val="tx1"/>
            </a:solidFill>
            <a:prstDash val="solid"/>
          </a:ln>
        </p:spPr>
        <p:txBody>
          <a:bodyPr wrap="square" rtlCol="0">
            <a:spAutoFit/>
          </a:bodyPr>
          <a:lstStyle/>
          <a:p>
            <a:pPr algn="l"/>
            <a:r>
              <a:rPr lang="nb-NO" sz="900" dirty="0"/>
              <a:t>Ett godt arbeidsmiljø</a:t>
            </a:r>
          </a:p>
          <a:p>
            <a:pPr algn="l"/>
            <a:endParaRPr lang="nb-NO" sz="900" dirty="0"/>
          </a:p>
          <a:p>
            <a:pPr marL="285750" indent="-285750" algn="l">
              <a:buFont typeface="Arial" panose="020B0604020202020204" pitchFamily="34" charset="0"/>
              <a:buChar char="•"/>
            </a:pPr>
            <a:r>
              <a:rPr lang="nb-NO" sz="900" dirty="0"/>
              <a:t>Gjennom risikovurderinger og faste vernerunder</a:t>
            </a:r>
          </a:p>
          <a:p>
            <a:pPr marL="285750" indent="-285750" algn="l">
              <a:buFont typeface="Arial" panose="020B0604020202020204" pitchFamily="34" charset="0"/>
              <a:buChar char="•"/>
            </a:pPr>
            <a:r>
              <a:rPr lang="nb-NO" sz="900" dirty="0"/>
              <a:t>Involvering av alle medarbeidere, ett aktivt verneombud samt tilrettelegging ved behov</a:t>
            </a:r>
          </a:p>
          <a:p>
            <a:pPr marL="285750" indent="-285750" algn="l">
              <a:buFont typeface="Arial" panose="020B0604020202020204" pitchFamily="34" charset="0"/>
              <a:buChar char="•"/>
            </a:pPr>
            <a:r>
              <a:rPr lang="nb-NO" sz="900" dirty="0"/>
              <a:t>Ha oversikt over alle gjeldende lover og forskrifter samt etterstrebe </a:t>
            </a:r>
            <a:r>
              <a:rPr lang="en-US" sz="900" dirty="0"/>
              <a:t>å </a:t>
            </a:r>
            <a:r>
              <a:rPr lang="nb-NO" sz="900" dirty="0"/>
              <a:t>følge</a:t>
            </a:r>
            <a:r>
              <a:rPr lang="en-US" sz="900" dirty="0"/>
              <a:t> </a:t>
            </a:r>
            <a:r>
              <a:rPr lang="nb-NO" sz="900" dirty="0"/>
              <a:t>disse</a:t>
            </a:r>
          </a:p>
        </p:txBody>
      </p:sp>
      <p:sp>
        <p:nvSpPr>
          <p:cNvPr id="11" name="TextBox 10">
            <a:extLst>
              <a:ext uri="{FF2B5EF4-FFF2-40B4-BE49-F238E27FC236}">
                <a16:creationId xmlns:a16="http://schemas.microsoft.com/office/drawing/2014/main" id="{E7556D06-1D50-9B6A-C094-BA020A654C2F}"/>
              </a:ext>
            </a:extLst>
          </p:cNvPr>
          <p:cNvSpPr txBox="1"/>
          <p:nvPr/>
        </p:nvSpPr>
        <p:spPr>
          <a:xfrm>
            <a:off x="1548937" y="69060"/>
            <a:ext cx="4610414" cy="584775"/>
          </a:xfrm>
          <a:prstGeom prst="rect">
            <a:avLst/>
          </a:prstGeom>
          <a:noFill/>
        </p:spPr>
        <p:txBody>
          <a:bodyPr vert="horz" wrap="square" rtlCol="0">
            <a:spAutoFit/>
          </a:bodyPr>
          <a:lstStyle/>
          <a:p>
            <a:r>
              <a:rPr lang="en-US" sz="3200" dirty="0"/>
              <a:t>HSEQ Policy</a:t>
            </a:r>
            <a:endParaRPr lang="nb-NO" sz="3200" dirty="0"/>
          </a:p>
        </p:txBody>
      </p:sp>
      <p:cxnSp>
        <p:nvCxnSpPr>
          <p:cNvPr id="5" name="Straight Connector 4">
            <a:extLst>
              <a:ext uri="{FF2B5EF4-FFF2-40B4-BE49-F238E27FC236}">
                <a16:creationId xmlns:a16="http://schemas.microsoft.com/office/drawing/2014/main" id="{B2F6C2A3-A375-4141-F570-42C76E53C509}"/>
              </a:ext>
            </a:extLst>
          </p:cNvPr>
          <p:cNvCxnSpPr/>
          <p:nvPr/>
        </p:nvCxnSpPr>
        <p:spPr>
          <a:xfrm flipV="1">
            <a:off x="6096000" y="608270"/>
            <a:ext cx="0" cy="54820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68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5288862-10D9-737B-2174-82351A8288AB}"/>
              </a:ext>
            </a:extLst>
          </p:cNvPr>
          <p:cNvSpPr>
            <a:spLocks noGrp="1"/>
          </p:cNvSpPr>
          <p:nvPr>
            <p:ph type="ctrTitle"/>
          </p:nvPr>
        </p:nvSpPr>
        <p:spPr>
          <a:xfrm>
            <a:off x="1548937" y="608270"/>
            <a:ext cx="3588327" cy="5617963"/>
          </a:xfrm>
        </p:spPr>
        <p:txBody>
          <a:bodyPr anchor="t">
            <a:normAutofit fontScale="90000"/>
          </a:bodyPr>
          <a:lstStyle/>
          <a:p>
            <a:pPr algn="l"/>
            <a:r>
              <a:rPr lang="en-US" sz="1000" dirty="0"/>
              <a:t>Bandak AS shall be a leading company within advanced machining, welding, thermal coating, assembly and testing. Market segments shall be within Energy, Defense&amp;Aerospace, Maritime and other land-based industries, locally and globally. The company will work to participate in customer projects related to the green shift.</a:t>
            </a:r>
            <a:br>
              <a:rPr lang="en-US" sz="1000" dirty="0"/>
            </a:br>
            <a:r>
              <a:rPr lang="en-US" sz="1000" dirty="0"/>
              <a:t>Our policy for quality, HSE and environmental management will describe the company's relationship with requirements and expectations made by laws, customers, employees, owners and society, as well as the ISO9001, ISO14001, ISO 45001 and </a:t>
            </a:r>
            <a:r>
              <a:rPr lang="nb-NO" sz="1000" dirty="0"/>
              <a:t>ISO3834-2 </a:t>
            </a:r>
            <a:r>
              <a:rPr lang="en-US" sz="1000" dirty="0"/>
              <a:t>standards that the company is certified according to.</a:t>
            </a:r>
            <a:br>
              <a:rPr lang="nb-NO" sz="1000" dirty="0"/>
            </a:br>
            <a:br>
              <a:rPr lang="nb-NO" sz="1000" dirty="0"/>
            </a:br>
            <a:r>
              <a:rPr lang="en-US" sz="1000" dirty="0"/>
              <a:t>The company's management acknowledges its responsibility to ensure safe working conditions. Work on health, safety and the environment shall be priority no. 1. To the extent that some of our processes can affect the external environment, we will contribute to good attitudes, awareness and environmental performance through training, information and management of our environmental aspects.</a:t>
            </a:r>
            <a:br>
              <a:rPr lang="nb-NO" sz="1000" dirty="0"/>
            </a:br>
            <a:br>
              <a:rPr lang="nb-NO" sz="1000" dirty="0"/>
            </a:br>
            <a:r>
              <a:rPr lang="en-US" sz="1000" dirty="0"/>
              <a:t>A good working environment for us means that we have a health-promoting workplace where everyone feels valued, thrives, is treated equally and gets to develop their skills for the good of themselves and the business.</a:t>
            </a:r>
            <a:br>
              <a:rPr lang="nb-NO" sz="1000" dirty="0"/>
            </a:br>
            <a:br>
              <a:rPr lang="nb-NO" sz="1000" dirty="0"/>
            </a:br>
            <a:r>
              <a:rPr lang="en-US" sz="1000" dirty="0"/>
              <a:t>We will provide services that at least meet contractual requirements. We will work actively to establish and maintain good relationships with customers and suppliers.</a:t>
            </a:r>
            <a:br>
              <a:rPr lang="nb-NO" sz="1000" dirty="0"/>
            </a:br>
            <a:br>
              <a:rPr lang="nb-NO" sz="1000" dirty="0"/>
            </a:br>
            <a:r>
              <a:rPr lang="en-US" sz="1000" dirty="0"/>
              <a:t>Management and employees will work to continuously improve the impact of the systems. As an important part of this, the conditions will be facilitated for employee development and training</a:t>
            </a:r>
            <a:r>
              <a:rPr lang="en-US" sz="1000" dirty="0">
                <a:solidFill>
                  <a:schemeClr val="bg1"/>
                </a:solidFill>
              </a:rPr>
              <a:t>.</a:t>
            </a:r>
            <a:r>
              <a:rPr lang="en-US" sz="1000" dirty="0"/>
              <a:t> Ensure sufficient financial and physical resources. Have a systematic approach to recruitment. Arrange for audits to be carried out by external parties in a professional manner.</a:t>
            </a:r>
            <a:br>
              <a:rPr lang="nb-NO" sz="1000" dirty="0"/>
            </a:br>
            <a:br>
              <a:rPr lang="nb-NO" sz="1000" dirty="0"/>
            </a:br>
            <a:r>
              <a:rPr lang="en-US" sz="1000" dirty="0"/>
              <a:t>The company and employees shall comply with the laws and regulations that apply to the business. In all circumstances, we shall show social responsibility and act in a way that is perceived as socially useful, rightful and ethically high worthy.</a:t>
            </a:r>
            <a:br>
              <a:rPr lang="nb-NO" sz="1000" dirty="0"/>
            </a:br>
            <a:br>
              <a:rPr lang="nb-NO" sz="1000" dirty="0"/>
            </a:br>
            <a:r>
              <a:rPr lang="en-US" sz="1000" dirty="0"/>
              <a:t>Bandak shall meet the requirements within Equality &amp; Diversity and the Transparency Act. In addition, we will systematically work towards satisfying the EU's sustainability directive.</a:t>
            </a:r>
            <a:br>
              <a:rPr lang="nb-NO" sz="1000" dirty="0"/>
            </a:br>
            <a:br>
              <a:rPr lang="nb-NO" sz="800" dirty="0"/>
            </a:br>
            <a:endParaRPr lang="nb-NO" sz="800" dirty="0"/>
          </a:p>
        </p:txBody>
      </p:sp>
      <p:sp>
        <p:nvSpPr>
          <p:cNvPr id="6" name="TextBox 5">
            <a:extLst>
              <a:ext uri="{FF2B5EF4-FFF2-40B4-BE49-F238E27FC236}">
                <a16:creationId xmlns:a16="http://schemas.microsoft.com/office/drawing/2014/main" id="{0530C5CA-43BD-8ACA-B44D-E63981E49A55}"/>
              </a:ext>
            </a:extLst>
          </p:cNvPr>
          <p:cNvSpPr txBox="1"/>
          <p:nvPr/>
        </p:nvSpPr>
        <p:spPr>
          <a:xfrm>
            <a:off x="7207134" y="653835"/>
            <a:ext cx="3588326" cy="938719"/>
          </a:xfrm>
          <a:prstGeom prst="rect">
            <a:avLst/>
          </a:prstGeom>
          <a:noFill/>
          <a:ln>
            <a:solidFill>
              <a:schemeClr val="tx1"/>
            </a:solidFill>
            <a:prstDash val="solid"/>
          </a:ln>
        </p:spPr>
        <p:txBody>
          <a:bodyPr wrap="square" rtlCol="0">
            <a:spAutoFit/>
          </a:bodyPr>
          <a:lstStyle/>
          <a:p>
            <a:pPr marL="0" indent="0">
              <a:buNone/>
            </a:pPr>
            <a:r>
              <a:rPr lang="en-US" sz="1000" dirty="0"/>
              <a:t>Zero injuries with and without absence</a:t>
            </a:r>
          </a:p>
          <a:p>
            <a:pPr marL="0" indent="0">
              <a:buNone/>
            </a:pPr>
            <a:endParaRPr lang="nb-NO" sz="900" dirty="0"/>
          </a:p>
          <a:p>
            <a:pPr marL="285750" indent="-285750">
              <a:buFont typeface="Arial" panose="020B0604020202020204" pitchFamily="34" charset="0"/>
              <a:buChar char="•"/>
            </a:pPr>
            <a:r>
              <a:rPr lang="en-US" sz="900" dirty="0"/>
              <a:t>Stop Work if anything is unclear in terms of safety</a:t>
            </a:r>
          </a:p>
          <a:p>
            <a:pPr marL="285750" indent="-285750">
              <a:buFont typeface="Arial" panose="020B0604020202020204" pitchFamily="34" charset="0"/>
              <a:buChar char="•"/>
            </a:pPr>
            <a:r>
              <a:rPr lang="en-US" sz="900" dirty="0"/>
              <a:t>Perform Safe Job Analysis (SJA)</a:t>
            </a:r>
          </a:p>
          <a:p>
            <a:pPr marL="285750" indent="-285750">
              <a:buFont typeface="Arial" panose="020B0604020202020204" pitchFamily="34" charset="0"/>
              <a:buChar char="•"/>
            </a:pPr>
            <a:r>
              <a:rPr lang="en-US" sz="900" dirty="0"/>
              <a:t>Use proper protective equipment (PPE)</a:t>
            </a:r>
          </a:p>
          <a:p>
            <a:endParaRPr lang="nb-NO" sz="900" dirty="0"/>
          </a:p>
        </p:txBody>
      </p:sp>
      <p:sp>
        <p:nvSpPr>
          <p:cNvPr id="8" name="TextBox 7">
            <a:extLst>
              <a:ext uri="{FF2B5EF4-FFF2-40B4-BE49-F238E27FC236}">
                <a16:creationId xmlns:a16="http://schemas.microsoft.com/office/drawing/2014/main" id="{F362B520-2318-FE7B-98F0-42133C9C11FE}"/>
              </a:ext>
            </a:extLst>
          </p:cNvPr>
          <p:cNvSpPr txBox="1"/>
          <p:nvPr/>
        </p:nvSpPr>
        <p:spPr>
          <a:xfrm>
            <a:off x="7207134" y="2052421"/>
            <a:ext cx="3588326" cy="1092607"/>
          </a:xfrm>
          <a:prstGeom prst="rect">
            <a:avLst/>
          </a:prstGeom>
          <a:noFill/>
          <a:ln>
            <a:solidFill>
              <a:schemeClr val="tx1"/>
            </a:solidFill>
            <a:prstDash val="solid"/>
          </a:ln>
        </p:spPr>
        <p:txBody>
          <a:bodyPr wrap="square" rtlCol="0">
            <a:spAutoFit/>
          </a:bodyPr>
          <a:lstStyle/>
          <a:p>
            <a:pPr algn="l"/>
            <a:r>
              <a:rPr lang="en-US" sz="1000" dirty="0"/>
              <a:t>Prevent and minimize impact on the external and internal environment</a:t>
            </a:r>
          </a:p>
          <a:p>
            <a:pPr algn="l"/>
            <a:endParaRPr lang="nb-NO" sz="900" dirty="0"/>
          </a:p>
          <a:p>
            <a:pPr marL="285750" indent="-285750" algn="l">
              <a:buFont typeface="Arial" pitchFamily="34" charset="0"/>
              <a:buChar char="•"/>
            </a:pPr>
            <a:r>
              <a:rPr lang="en-US" sz="900" dirty="0"/>
              <a:t>Follow laws as well and internal instructions</a:t>
            </a:r>
          </a:p>
          <a:p>
            <a:pPr marL="285750" indent="-285750" algn="l">
              <a:buFont typeface="Arial" pitchFamily="34" charset="0"/>
              <a:buChar char="•"/>
            </a:pPr>
            <a:r>
              <a:rPr lang="en-US" sz="900" dirty="0"/>
              <a:t>Waste separation and recycling</a:t>
            </a:r>
          </a:p>
          <a:p>
            <a:pPr marL="285750" indent="-285750" algn="l">
              <a:buFont typeface="Arial" pitchFamily="34" charset="0"/>
              <a:buChar char="•"/>
            </a:pPr>
            <a:r>
              <a:rPr lang="en-US" sz="900" dirty="0"/>
              <a:t>Work with reduction of energy consumption</a:t>
            </a:r>
          </a:p>
          <a:p>
            <a:endParaRPr lang="nb-NO" sz="900" dirty="0"/>
          </a:p>
        </p:txBody>
      </p:sp>
      <p:sp>
        <p:nvSpPr>
          <p:cNvPr id="9" name="TextBox 8">
            <a:extLst>
              <a:ext uri="{FF2B5EF4-FFF2-40B4-BE49-F238E27FC236}">
                <a16:creationId xmlns:a16="http://schemas.microsoft.com/office/drawing/2014/main" id="{633BC391-898A-2D62-DF1F-23508C4DE694}"/>
              </a:ext>
            </a:extLst>
          </p:cNvPr>
          <p:cNvSpPr txBox="1"/>
          <p:nvPr/>
        </p:nvSpPr>
        <p:spPr>
          <a:xfrm>
            <a:off x="7207134" y="3403363"/>
            <a:ext cx="3588326" cy="1077218"/>
          </a:xfrm>
          <a:prstGeom prst="rect">
            <a:avLst/>
          </a:prstGeom>
          <a:noFill/>
          <a:ln>
            <a:solidFill>
              <a:schemeClr val="tx1"/>
            </a:solidFill>
            <a:prstDash val="solid"/>
          </a:ln>
        </p:spPr>
        <p:txBody>
          <a:bodyPr wrap="square" rtlCol="0">
            <a:spAutoFit/>
          </a:bodyPr>
          <a:lstStyle/>
          <a:p>
            <a:pPr algn="l"/>
            <a:r>
              <a:rPr lang="en-US" sz="1000" dirty="0"/>
              <a:t>Right from me</a:t>
            </a:r>
          </a:p>
          <a:p>
            <a:pPr algn="l"/>
            <a:endParaRPr lang="nb-NO" sz="900" u="sng" dirty="0"/>
          </a:p>
          <a:p>
            <a:pPr marL="285750" indent="-285750" algn="l">
              <a:buFont typeface="Arial" pitchFamily="34" charset="0"/>
              <a:buChar char="•"/>
            </a:pPr>
            <a:r>
              <a:rPr lang="en-US" sz="900" dirty="0"/>
              <a:t>Understand the task, ask if anything is unclear</a:t>
            </a:r>
          </a:p>
          <a:p>
            <a:pPr marL="285750" indent="-285750" algn="l">
              <a:buFont typeface="Arial" pitchFamily="34" charset="0"/>
              <a:buChar char="•"/>
            </a:pPr>
            <a:r>
              <a:rPr lang="en-US" sz="900" dirty="0"/>
              <a:t>Perform work according to best practice and ability</a:t>
            </a:r>
          </a:p>
          <a:p>
            <a:pPr marL="285750" indent="-285750" algn="l">
              <a:buFont typeface="Arial" pitchFamily="34" charset="0"/>
              <a:buChar char="•"/>
            </a:pPr>
            <a:r>
              <a:rPr lang="en-US" sz="900" dirty="0"/>
              <a:t>Check your own work and make sure that the recipient receives the correct «product». Inform about errors, register deviations</a:t>
            </a:r>
          </a:p>
          <a:p>
            <a:endParaRPr lang="nb-NO" sz="900" dirty="0"/>
          </a:p>
        </p:txBody>
      </p:sp>
      <p:sp>
        <p:nvSpPr>
          <p:cNvPr id="10" name="TextBox 9">
            <a:extLst>
              <a:ext uri="{FF2B5EF4-FFF2-40B4-BE49-F238E27FC236}">
                <a16:creationId xmlns:a16="http://schemas.microsoft.com/office/drawing/2014/main" id="{E8EF2A86-E221-5A7B-8FDE-4A14354CA2F4}"/>
              </a:ext>
            </a:extLst>
          </p:cNvPr>
          <p:cNvSpPr txBox="1"/>
          <p:nvPr/>
        </p:nvSpPr>
        <p:spPr>
          <a:xfrm>
            <a:off x="7222373" y="5028487"/>
            <a:ext cx="3588326" cy="1077218"/>
          </a:xfrm>
          <a:prstGeom prst="rect">
            <a:avLst/>
          </a:prstGeom>
          <a:noFill/>
          <a:ln>
            <a:solidFill>
              <a:schemeClr val="tx1"/>
            </a:solidFill>
            <a:prstDash val="solid"/>
          </a:ln>
        </p:spPr>
        <p:txBody>
          <a:bodyPr wrap="square" rtlCol="0">
            <a:spAutoFit/>
          </a:bodyPr>
          <a:lstStyle/>
          <a:p>
            <a:pPr algn="l"/>
            <a:r>
              <a:rPr lang="en-US" sz="1000" dirty="0"/>
              <a:t>Working environment</a:t>
            </a:r>
          </a:p>
          <a:p>
            <a:pPr algn="l"/>
            <a:endParaRPr lang="nb-NO" sz="900" dirty="0"/>
          </a:p>
          <a:p>
            <a:pPr marL="285750" indent="-285750" algn="l">
              <a:buFont typeface="Arial" pitchFamily="34" charset="0"/>
              <a:buChar char="•"/>
            </a:pPr>
            <a:r>
              <a:rPr lang="en-US" sz="900" dirty="0"/>
              <a:t>Through risk assessments and regularly safety inspections</a:t>
            </a:r>
          </a:p>
          <a:p>
            <a:pPr marL="285750" indent="-285750" algn="l">
              <a:buFont typeface="Arial" pitchFamily="34" charset="0"/>
              <a:buChar char="•"/>
            </a:pPr>
            <a:r>
              <a:rPr lang="en-US" sz="900" dirty="0"/>
              <a:t>Involvement of all employees, a active safety delegate and facilitation when needed</a:t>
            </a:r>
          </a:p>
          <a:p>
            <a:pPr marL="285750" indent="-285750" algn="l">
              <a:buFont typeface="Arial" pitchFamily="34" charset="0"/>
              <a:buChar char="•"/>
            </a:pPr>
            <a:r>
              <a:rPr lang="en-US" sz="900" dirty="0"/>
              <a:t>Keep track of all applicable laws and regulations as well as striving to follow these</a:t>
            </a:r>
            <a:endParaRPr lang="nb-NO" sz="1050" dirty="0"/>
          </a:p>
        </p:txBody>
      </p:sp>
      <p:sp>
        <p:nvSpPr>
          <p:cNvPr id="11" name="TextBox 10">
            <a:extLst>
              <a:ext uri="{FF2B5EF4-FFF2-40B4-BE49-F238E27FC236}">
                <a16:creationId xmlns:a16="http://schemas.microsoft.com/office/drawing/2014/main" id="{E7556D06-1D50-9B6A-C094-BA020A654C2F}"/>
              </a:ext>
            </a:extLst>
          </p:cNvPr>
          <p:cNvSpPr txBox="1"/>
          <p:nvPr/>
        </p:nvSpPr>
        <p:spPr>
          <a:xfrm>
            <a:off x="1548937" y="69060"/>
            <a:ext cx="4610414" cy="584775"/>
          </a:xfrm>
          <a:prstGeom prst="rect">
            <a:avLst/>
          </a:prstGeom>
          <a:noFill/>
        </p:spPr>
        <p:txBody>
          <a:bodyPr vert="horz" wrap="square" rtlCol="0">
            <a:spAutoFit/>
          </a:bodyPr>
          <a:lstStyle/>
          <a:p>
            <a:r>
              <a:rPr lang="en-US" sz="3200"/>
              <a:t>HSEQ </a:t>
            </a:r>
            <a:r>
              <a:rPr lang="en-US" sz="3200" dirty="0"/>
              <a:t>Policy</a:t>
            </a:r>
            <a:endParaRPr lang="nb-NO" sz="3200" dirty="0"/>
          </a:p>
        </p:txBody>
      </p:sp>
      <p:cxnSp>
        <p:nvCxnSpPr>
          <p:cNvPr id="5" name="Straight Connector 4">
            <a:extLst>
              <a:ext uri="{FF2B5EF4-FFF2-40B4-BE49-F238E27FC236}">
                <a16:creationId xmlns:a16="http://schemas.microsoft.com/office/drawing/2014/main" id="{B2F6C2A3-A375-4141-F570-42C76E53C509}"/>
              </a:ext>
            </a:extLst>
          </p:cNvPr>
          <p:cNvCxnSpPr/>
          <p:nvPr/>
        </p:nvCxnSpPr>
        <p:spPr>
          <a:xfrm flipV="1">
            <a:off x="6096000" y="608270"/>
            <a:ext cx="0" cy="54820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172337"/>
      </p:ext>
    </p:extLst>
  </p:cSld>
  <p:clrMapOvr>
    <a:masterClrMapping/>
  </p:clrMapOvr>
</p:sld>
</file>

<file path=ppt/theme/theme1.xml><?xml version="1.0" encoding="utf-8"?>
<a:theme xmlns:a="http://schemas.openxmlformats.org/drawingml/2006/main" name="Office-tema">
  <a:themeElements>
    <a:clrScheme name="BANDAK">
      <a:dk1>
        <a:srgbClr val="041F4F"/>
      </a:dk1>
      <a:lt1>
        <a:srgbClr val="F0F2F7"/>
      </a:lt1>
      <a:dk2>
        <a:srgbClr val="041F4F"/>
      </a:dk2>
      <a:lt2>
        <a:srgbClr val="BDC5D1"/>
      </a:lt2>
      <a:accent1>
        <a:srgbClr val="ED6E18"/>
      </a:accent1>
      <a:accent2>
        <a:srgbClr val="3BD2F3"/>
      </a:accent2>
      <a:accent3>
        <a:srgbClr val="041F4F"/>
      </a:accent3>
      <a:accent4>
        <a:srgbClr val="BDC5D1"/>
      </a:accent4>
      <a:accent5>
        <a:srgbClr val="737880"/>
      </a:accent5>
      <a:accent6>
        <a:srgbClr val="2890A7"/>
      </a:accent6>
      <a:hlink>
        <a:srgbClr val="FF6300"/>
      </a:hlink>
      <a:folHlink>
        <a:srgbClr val="3BD2F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7142089FF603304F867DB918D2F3AA3B" ma:contentTypeVersion="17" ma:contentTypeDescription="Opprett et nytt dokument." ma:contentTypeScope="" ma:versionID="09c6a94b034a210017c2a54d2985d21c">
  <xsd:schema xmlns:xsd="http://www.w3.org/2001/XMLSchema" xmlns:xs="http://www.w3.org/2001/XMLSchema" xmlns:p="http://schemas.microsoft.com/office/2006/metadata/properties" xmlns:ns2="d55a7d57-53fa-4338-ab2e-f40d3b24bd90" xmlns:ns3="59e65941-68c3-40c6-ac10-b8af5bf4d6c4" targetNamespace="http://schemas.microsoft.com/office/2006/metadata/properties" ma:root="true" ma:fieldsID="15d4faaacc6dda9abb1b1402e951b8e6" ns2:_="" ns3:_="">
    <xsd:import namespace="d55a7d57-53fa-4338-ab2e-f40d3b24bd90"/>
    <xsd:import namespace="59e65941-68c3-40c6-ac10-b8af5bf4d6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5a7d57-53fa-4338-ab2e-f40d3b24bd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a93fb15c-649c-4abf-af84-5ae1cf7f77b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e65941-68c3-40c6-ac10-b8af5bf4d6c4" elementFormDefault="qualified">
    <xsd:import namespace="http://schemas.microsoft.com/office/2006/documentManagement/types"/>
    <xsd:import namespace="http://schemas.microsoft.com/office/infopath/2007/PartnerControls"/>
    <xsd:element name="SharedWithUsers" ma:index="19"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lingsdetaljer" ma:internalName="SharedWithDetails" ma:readOnly="true">
      <xsd:simpleType>
        <xsd:restriction base="dms:Note">
          <xsd:maxLength value="255"/>
        </xsd:restriction>
      </xsd:simpleType>
    </xsd:element>
    <xsd:element name="TaxCatchAll" ma:index="23" nillable="true" ma:displayName="Taxonomy Catch All Column" ma:hidden="true" ma:list="{9e76f196-d796-4727-964e-68d14308478a}" ma:internalName="TaxCatchAll" ma:showField="CatchAllData" ma:web="59e65941-68c3-40c6-ac10-b8af5bf4d6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4470DD-71E3-4495-8153-7B9A910B0DDC}">
  <ds:schemaRefs>
    <ds:schemaRef ds:uri="http://schemas.microsoft.com/sharepoint/v3/contenttype/forms"/>
  </ds:schemaRefs>
</ds:datastoreItem>
</file>

<file path=customXml/itemProps2.xml><?xml version="1.0" encoding="utf-8"?>
<ds:datastoreItem xmlns:ds="http://schemas.openxmlformats.org/officeDocument/2006/customXml" ds:itemID="{BD1E1A4B-EAFD-43BA-9F52-C43FCDE601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5a7d57-53fa-4338-ab2e-f40d3b24bd90"/>
    <ds:schemaRef ds:uri="59e65941-68c3-40c6-ac10-b8af5bf4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373</TotalTime>
  <Words>1023</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Office-tema</vt:lpstr>
      <vt:lpstr>Bandak AS skal være et ledende selskap innenfor maskinering, sveis, termisk belegning, montasje og test. Markedssegmenter skal være innenfor Energi, Forsvar og Maritim industri, lokalt og globalt. Selskapet skal arbeide for å delta i kundeprosjekter som er relatert til det grønn skiftet. Vår politikk for kvalitets-, HMS og miljøstyring, skal beskrive bedriftens forhold til krav og forventninger som stilles av lover, kunder, ansatte, eiere og samfunnet, samt av standardene ISO9001, ISO14001, ISO45001 og ISO3834-2 som selskapet er sertifisert iht..   Bedriftens ledelse erkjenner sitt ansvar for å ivareta sikre og trygge arbeidsforhold. Arbeidet med helse-, miljø og sikkerhet skal ha prioritet 1. I den grad noen av våre prosesser kan påvirke det ytre miljø, skal vi gjennom opplæring, informasjon og styring av våre miljøaspekter bidra til gode holdninger, bevissthet og resultater vedrørende miljøforhold. Det skal være fokus på opplæring innenfor alle bedrifts avdelinger om områder.   Et godt arbeidsmiljø for oss betyr at vi har en helsefremmende arbeidsplass der alle føler seg verdsatt, trives, blir like behandlet og får utviklet sine ferdigheter til beste for seg selv og for virksomheten.   Vi skal levere tjenester som minimum oppfyller kontraktsmessige krav. Vi skal arbeide aktivt for å etablere og opprettholde gode relasjoner til kunder og leverandører.   Ledelse og ansatte skal arbeide for kontinuerlig å forbedre virkningen av systemene. Som en viktig del av dette skal forholdene legges til rette for de ansattes utvikling og opplæring. Sørge for tilstrekkelig økonomisk og fysiske ressurser. Ha en systematisk tilnærming til rekruttering. Legge til rette for at revisjoner utføres av eksterne parter på en profesjonell måte.  Bedriften og de ansatte skal overholde lover og regler som gjelder for virksomheten. Vi skal i alle forhold vise samfunnsansvar og opptre på en måte som oppfattes som samfunnsnyttig, etterrettelig og etisk høyverdig.   Bandak skal oppfylle kravene iht. Aktivitets- og redegjørelsens plikten og Åpenhetsloven. I tillegg vil man systematisk arbeide mot å tilfredsstille EU’s bærekraftsdirektiv.   </vt:lpstr>
      <vt:lpstr>Bandak AS shall be a leading company within advanced machining, welding, thermal coating, assembly and testing. Market segments shall be within Energy, Defense&amp;Aerospace, Maritime and other land-based industries, locally and globally. The company will work to participate in customer projects related to the green shift. Our policy for quality, HSE and environmental management will describe the company's relationship with requirements and expectations made by laws, customers, employees, owners and society, as well as the ISO9001, ISO14001, ISO 45001 and ISO3834-2 standards that the company is certified according to.  The company's management acknowledges its responsibility to ensure safe working conditions. Work on health, safety and the environment shall be priority no. 1. To the extent that some of our processes can affect the external environment, we will contribute to good attitudes, awareness and environmental performance through training, information and management of our environmental aspects.  A good working environment for us means that we have a health-promoting workplace where everyone feels valued, thrives, is treated equally and gets to develop their skills for the good of themselves and the business.  We will provide services that at least meet contractual requirements. We will work actively to establish and maintain good relationships with customers and suppliers.  Management and employees will work to continuously improve the impact of the systems. As an important part of this, the conditions will be facilitated for employee development and training. Ensure sufficient financial and physical resources. Have a systematic approach to recruitment. Arrange for audits to be carried out by external parties in a professional manner.  The company and employees shall comply with the laws and regulations that apply to the business. In all circumstances, we shall show social responsibility and act in a way that is perceived as socially useful, rightful and ethically high worthy.  Bandak shall meet the requirements within Equality &amp; Diversity and the Transparency Act. In addition, we will systematically work towards satisfying the EU's sustainability directive.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Overskrift</dc:title>
  <dc:creator>Sonja Solvang Foss</dc:creator>
  <cp:lastModifiedBy>Mats Sverdsten Smedsli</cp:lastModifiedBy>
  <cp:revision>12</cp:revision>
  <dcterms:created xsi:type="dcterms:W3CDTF">2023-09-04T13:58:04Z</dcterms:created>
  <dcterms:modified xsi:type="dcterms:W3CDTF">2024-05-01T05:42:18Z</dcterms:modified>
</cp:coreProperties>
</file>